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0" r:id="rId2"/>
    <p:sldId id="257" r:id="rId3"/>
    <p:sldId id="291" r:id="rId4"/>
    <p:sldId id="259" r:id="rId5"/>
    <p:sldId id="258" r:id="rId6"/>
    <p:sldId id="306" r:id="rId7"/>
    <p:sldId id="312" r:id="rId8"/>
    <p:sldId id="311" r:id="rId9"/>
    <p:sldId id="317" r:id="rId10"/>
    <p:sldId id="308" r:id="rId11"/>
    <p:sldId id="301" r:id="rId12"/>
    <p:sldId id="297" r:id="rId13"/>
    <p:sldId id="302" r:id="rId14"/>
    <p:sldId id="304" r:id="rId15"/>
    <p:sldId id="305" r:id="rId16"/>
    <p:sldId id="315" r:id="rId17"/>
    <p:sldId id="313" r:id="rId18"/>
    <p:sldId id="30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4A27550-2D35-41BF-AAE6-C0BE86C04501}">
          <p14:sldIdLst>
            <p14:sldId id="290"/>
            <p14:sldId id="257"/>
            <p14:sldId id="291"/>
            <p14:sldId id="259"/>
            <p14:sldId id="258"/>
          </p14:sldIdLst>
        </p14:section>
        <p14:section name="タイトルなしのセクション" id="{C94F02CD-85ED-44DF-9B3E-1CC3213BC7B0}">
          <p14:sldIdLst>
            <p14:sldId id="306"/>
            <p14:sldId id="312"/>
            <p14:sldId id="311"/>
            <p14:sldId id="317"/>
            <p14:sldId id="308"/>
            <p14:sldId id="301"/>
            <p14:sldId id="297"/>
            <p14:sldId id="302"/>
            <p14:sldId id="304"/>
            <p14:sldId id="305"/>
            <p14:sldId id="315"/>
            <p14:sldId id="313"/>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65" autoAdjust="0"/>
  </p:normalViewPr>
  <p:slideViewPr>
    <p:cSldViewPr snapToGrid="0">
      <p:cViewPr varScale="1">
        <p:scale>
          <a:sx n="73" d="100"/>
          <a:sy n="73" d="100"/>
        </p:scale>
        <p:origin x="153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和敏 吉武" userId="e4825ba96748af9c" providerId="LiveId" clId="{F5A7688E-4FFC-4E04-BD4D-03E2329C2507}"/>
  </pc:docChgLst>
  <pc:docChgLst>
    <pc:chgData name="和敏 吉武" userId="e4825ba96748af9c" providerId="LiveId" clId="{C036A19A-0EC0-40A7-9C31-20378D7E333E}"/>
  </pc:docChgLst>
  <pc:docChgLst>
    <pc:chgData name="和敏 吉武" userId="e4825ba96748af9c" providerId="LiveId" clId="{4E464F61-A226-474D-8067-4CDB77800BF7}"/>
  </pc:docChgLst>
  <pc:docChgLst>
    <pc:chgData name="吉武 和敏" userId="e4825ba96748af9c" providerId="LiveId" clId="{D1809B40-2DC4-427E-953D-AC1F657B0D72}"/>
    <pc:docChg chg="delSld modSld modSection">
      <pc:chgData name="吉武 和敏" userId="e4825ba96748af9c" providerId="LiveId" clId="{D1809B40-2DC4-427E-953D-AC1F657B0D72}" dt="2019-09-20T22:38:25.043" v="19" actId="2696"/>
      <pc:docMkLst>
        <pc:docMk/>
      </pc:docMkLst>
      <pc:sldChg chg="del">
        <pc:chgData name="吉武 和敏" userId="e4825ba96748af9c" providerId="LiveId" clId="{D1809B40-2DC4-427E-953D-AC1F657B0D72}" dt="2019-09-20T22:37:59.505" v="0" actId="2696"/>
        <pc:sldMkLst>
          <pc:docMk/>
          <pc:sldMk cId="4041733811" sldId="256"/>
        </pc:sldMkLst>
      </pc:sldChg>
      <pc:sldChg chg="del">
        <pc:chgData name="吉武 和敏" userId="e4825ba96748af9c" providerId="LiveId" clId="{D1809B40-2DC4-427E-953D-AC1F657B0D72}" dt="2019-09-20T22:37:59.727" v="4" actId="2696"/>
        <pc:sldMkLst>
          <pc:docMk/>
          <pc:sldMk cId="53787064" sldId="263"/>
        </pc:sldMkLst>
      </pc:sldChg>
      <pc:sldChg chg="del">
        <pc:chgData name="吉武 和敏" userId="e4825ba96748af9c" providerId="LiveId" clId="{D1809B40-2DC4-427E-953D-AC1F657B0D72}" dt="2019-09-20T22:38:00.040" v="12" actId="2696"/>
        <pc:sldMkLst>
          <pc:docMk/>
          <pc:sldMk cId="1562146836" sldId="266"/>
        </pc:sldMkLst>
      </pc:sldChg>
      <pc:sldChg chg="del">
        <pc:chgData name="吉武 和敏" userId="e4825ba96748af9c" providerId="LiveId" clId="{D1809B40-2DC4-427E-953D-AC1F657B0D72}" dt="2019-09-20T22:38:18.746" v="17" actId="2696"/>
        <pc:sldMkLst>
          <pc:docMk/>
          <pc:sldMk cId="2707857299" sldId="267"/>
        </pc:sldMkLst>
      </pc:sldChg>
      <pc:sldChg chg="del">
        <pc:chgData name="吉武 和敏" userId="e4825ba96748af9c" providerId="LiveId" clId="{D1809B40-2DC4-427E-953D-AC1F657B0D72}" dt="2019-09-20T22:38:00.050" v="13" actId="2696"/>
        <pc:sldMkLst>
          <pc:docMk/>
          <pc:sldMk cId="617497848" sldId="269"/>
        </pc:sldMkLst>
      </pc:sldChg>
      <pc:sldChg chg="del">
        <pc:chgData name="吉武 和敏" userId="e4825ba96748af9c" providerId="LiveId" clId="{D1809B40-2DC4-427E-953D-AC1F657B0D72}" dt="2019-09-20T22:37:59.843" v="5" actId="2696"/>
        <pc:sldMkLst>
          <pc:docMk/>
          <pc:sldMk cId="1194091558" sldId="284"/>
        </pc:sldMkLst>
      </pc:sldChg>
      <pc:sldChg chg="del">
        <pc:chgData name="吉武 和敏" userId="e4825ba96748af9c" providerId="LiveId" clId="{D1809B40-2DC4-427E-953D-AC1F657B0D72}" dt="2019-09-20T22:37:59.903" v="6" actId="2696"/>
        <pc:sldMkLst>
          <pc:docMk/>
          <pc:sldMk cId="711977155" sldId="285"/>
        </pc:sldMkLst>
      </pc:sldChg>
      <pc:sldChg chg="del">
        <pc:chgData name="吉武 和敏" userId="e4825ba96748af9c" providerId="LiveId" clId="{D1809B40-2DC4-427E-953D-AC1F657B0D72}" dt="2019-09-20T22:37:59.916" v="7" actId="2696"/>
        <pc:sldMkLst>
          <pc:docMk/>
          <pc:sldMk cId="1277466336" sldId="287"/>
        </pc:sldMkLst>
      </pc:sldChg>
      <pc:sldChg chg="del">
        <pc:chgData name="吉武 和敏" userId="e4825ba96748af9c" providerId="LiveId" clId="{D1809B40-2DC4-427E-953D-AC1F657B0D72}" dt="2019-09-20T22:38:18.713" v="15" actId="2696"/>
        <pc:sldMkLst>
          <pc:docMk/>
          <pc:sldMk cId="4066415497" sldId="288"/>
        </pc:sldMkLst>
      </pc:sldChg>
      <pc:sldChg chg="del">
        <pc:chgData name="吉武 和敏" userId="e4825ba96748af9c" providerId="LiveId" clId="{D1809B40-2DC4-427E-953D-AC1F657B0D72}" dt="2019-09-20T22:38:18.735" v="16" actId="2696"/>
        <pc:sldMkLst>
          <pc:docMk/>
          <pc:sldMk cId="376263165" sldId="289"/>
        </pc:sldMkLst>
      </pc:sldChg>
      <pc:sldChg chg="modSp">
        <pc:chgData name="吉武 和敏" userId="e4825ba96748af9c" providerId="LiveId" clId="{D1809B40-2DC4-427E-953D-AC1F657B0D72}" dt="2019-09-20T22:38:02.523" v="14" actId="20577"/>
        <pc:sldMkLst>
          <pc:docMk/>
          <pc:sldMk cId="2547517059" sldId="290"/>
        </pc:sldMkLst>
        <pc:spChg chg="mod">
          <ac:chgData name="吉武 和敏" userId="e4825ba96748af9c" providerId="LiveId" clId="{D1809B40-2DC4-427E-953D-AC1F657B0D72}" dt="2019-09-20T22:38:02.523" v="14" actId="20577"/>
          <ac:spMkLst>
            <pc:docMk/>
            <pc:sldMk cId="2547517059" sldId="290"/>
            <ac:spMk id="33" creationId="{018075B8-C3C1-48B5-8DB2-D6EB4F2FECD2}"/>
          </ac:spMkLst>
        </pc:spChg>
      </pc:sldChg>
      <pc:sldChg chg="del">
        <pc:chgData name="吉武 和敏" userId="e4825ba96748af9c" providerId="LiveId" clId="{D1809B40-2DC4-427E-953D-AC1F657B0D72}" dt="2019-09-20T22:38:18.758" v="18" actId="2696"/>
        <pc:sldMkLst>
          <pc:docMk/>
          <pc:sldMk cId="177905989" sldId="292"/>
        </pc:sldMkLst>
      </pc:sldChg>
      <pc:sldChg chg="del">
        <pc:chgData name="吉武 和敏" userId="e4825ba96748af9c" providerId="LiveId" clId="{D1809B40-2DC4-427E-953D-AC1F657B0D72}" dt="2019-09-20T22:38:25.043" v="19" actId="2696"/>
        <pc:sldMkLst>
          <pc:docMk/>
          <pc:sldMk cId="1890200614" sldId="296"/>
        </pc:sldMkLst>
      </pc:sldChg>
      <pc:sldChg chg="del">
        <pc:chgData name="吉武 和敏" userId="e4825ba96748af9c" providerId="LiveId" clId="{D1809B40-2DC4-427E-953D-AC1F657B0D72}" dt="2019-09-20T22:37:59.952" v="8" actId="2696"/>
        <pc:sldMkLst>
          <pc:docMk/>
          <pc:sldMk cId="2184214915" sldId="298"/>
        </pc:sldMkLst>
      </pc:sldChg>
      <pc:sldChg chg="del">
        <pc:chgData name="吉武 和敏" userId="e4825ba96748af9c" providerId="LiveId" clId="{D1809B40-2DC4-427E-953D-AC1F657B0D72}" dt="2019-09-20T22:38:00.008" v="10" actId="2696"/>
        <pc:sldMkLst>
          <pc:docMk/>
          <pc:sldMk cId="3713536649" sldId="299"/>
        </pc:sldMkLst>
      </pc:sldChg>
      <pc:sldChg chg="del">
        <pc:chgData name="吉武 和敏" userId="e4825ba96748af9c" providerId="LiveId" clId="{D1809B40-2DC4-427E-953D-AC1F657B0D72}" dt="2019-09-20T22:38:00.026" v="11" actId="2696"/>
        <pc:sldMkLst>
          <pc:docMk/>
          <pc:sldMk cId="2651312461" sldId="300"/>
        </pc:sldMkLst>
      </pc:sldChg>
      <pc:sldChg chg="del">
        <pc:chgData name="吉武 和敏" userId="e4825ba96748af9c" providerId="LiveId" clId="{D1809B40-2DC4-427E-953D-AC1F657B0D72}" dt="2019-09-20T22:37:59.535" v="1" actId="2696"/>
        <pc:sldMkLst>
          <pc:docMk/>
          <pc:sldMk cId="980328339" sldId="309"/>
        </pc:sldMkLst>
      </pc:sldChg>
      <pc:sldChg chg="del">
        <pc:chgData name="吉武 和敏" userId="e4825ba96748af9c" providerId="LiveId" clId="{D1809B40-2DC4-427E-953D-AC1F657B0D72}" dt="2019-09-20T22:37:59.550" v="2" actId="2696"/>
        <pc:sldMkLst>
          <pc:docMk/>
          <pc:sldMk cId="983854949" sldId="310"/>
        </pc:sldMkLst>
      </pc:sldChg>
      <pc:sldChg chg="del">
        <pc:chgData name="吉武 和敏" userId="e4825ba96748af9c" providerId="LiveId" clId="{D1809B40-2DC4-427E-953D-AC1F657B0D72}" dt="2019-09-20T22:37:59.579" v="3" actId="2696"/>
        <pc:sldMkLst>
          <pc:docMk/>
          <pc:sldMk cId="2205114145" sldId="314"/>
        </pc:sldMkLst>
      </pc:sldChg>
      <pc:sldChg chg="del">
        <pc:chgData name="吉武 和敏" userId="e4825ba96748af9c" providerId="LiveId" clId="{D1809B40-2DC4-427E-953D-AC1F657B0D72}" dt="2019-09-20T22:37:59.983" v="9" actId="2696"/>
        <pc:sldMkLst>
          <pc:docMk/>
          <pc:sldMk cId="239763779" sldId="316"/>
        </pc:sldMkLst>
      </pc:sldChg>
    </pc:docChg>
  </pc:docChgLst>
  <pc:docChgLst>
    <pc:chgData name="和敏 吉武" userId="e4825ba96748af9c" providerId="LiveId" clId="{4B2E751B-BCB2-44A8-8CD5-D343B3030A0C}"/>
    <pc:docChg chg="custSel delSld modSld modSection">
      <pc:chgData name="和敏 吉武" userId="e4825ba96748af9c" providerId="LiveId" clId="{4B2E751B-BCB2-44A8-8CD5-D343B3030A0C}" dt="2019-08-20T04:48:16.792" v="12" actId="478"/>
      <pc:docMkLst>
        <pc:docMk/>
      </pc:docMkLst>
      <pc:sldChg chg="modSp">
        <pc:chgData name="和敏 吉武" userId="e4825ba96748af9c" providerId="LiveId" clId="{4B2E751B-BCB2-44A8-8CD5-D343B3030A0C}" dt="2019-08-20T04:45:44.274" v="11" actId="121"/>
        <pc:sldMkLst>
          <pc:docMk/>
          <pc:sldMk cId="4041733811" sldId="256"/>
        </pc:sldMkLst>
        <pc:spChg chg="mod">
          <ac:chgData name="和敏 吉武" userId="e4825ba96748af9c" providerId="LiveId" clId="{4B2E751B-BCB2-44A8-8CD5-D343B3030A0C}" dt="2019-08-20T04:45:44.274" v="11" actId="121"/>
          <ac:spMkLst>
            <pc:docMk/>
            <pc:sldMk cId="4041733811" sldId="256"/>
            <ac:spMk id="3" creationId="{D1424655-0EE0-41B2-B063-49959B432F04}"/>
          </ac:spMkLst>
        </pc:spChg>
      </pc:sldChg>
      <pc:sldChg chg="del">
        <pc:chgData name="和敏 吉武" userId="e4825ba96748af9c" providerId="LiveId" clId="{4B2E751B-BCB2-44A8-8CD5-D343B3030A0C}" dt="2019-08-20T04:45:21.038" v="2" actId="2696"/>
        <pc:sldMkLst>
          <pc:docMk/>
          <pc:sldMk cId="1525441321" sldId="260"/>
        </pc:sldMkLst>
      </pc:sldChg>
      <pc:sldChg chg="del">
        <pc:chgData name="和敏 吉武" userId="e4825ba96748af9c" providerId="LiveId" clId="{4B2E751B-BCB2-44A8-8CD5-D343B3030A0C}" dt="2019-08-20T04:45:21.049" v="4" actId="2696"/>
        <pc:sldMkLst>
          <pc:docMk/>
          <pc:sldMk cId="2559711282" sldId="262"/>
        </pc:sldMkLst>
      </pc:sldChg>
      <pc:sldChg chg="del">
        <pc:chgData name="和敏 吉武" userId="e4825ba96748af9c" providerId="LiveId" clId="{4B2E751B-BCB2-44A8-8CD5-D343B3030A0C}" dt="2019-08-20T04:45:21.026" v="0" actId="2696"/>
        <pc:sldMkLst>
          <pc:docMk/>
          <pc:sldMk cId="569022075" sldId="265"/>
        </pc:sldMkLst>
      </pc:sldChg>
      <pc:sldChg chg="del">
        <pc:chgData name="和敏 吉武" userId="e4825ba96748af9c" providerId="LiveId" clId="{4B2E751B-BCB2-44A8-8CD5-D343B3030A0C}" dt="2019-08-20T04:45:21.033" v="1" actId="2696"/>
        <pc:sldMkLst>
          <pc:docMk/>
          <pc:sldMk cId="930269222" sldId="294"/>
        </pc:sldMkLst>
      </pc:sldChg>
      <pc:sldChg chg="del">
        <pc:chgData name="和敏 吉武" userId="e4825ba96748af9c" providerId="LiveId" clId="{4B2E751B-BCB2-44A8-8CD5-D343B3030A0C}" dt="2019-08-20T04:45:21.043" v="3" actId="2696"/>
        <pc:sldMkLst>
          <pc:docMk/>
          <pc:sldMk cId="1267950320" sldId="295"/>
        </pc:sldMkLst>
      </pc:sldChg>
      <pc:sldChg chg="addSp delSp modSp">
        <pc:chgData name="和敏 吉武" userId="e4825ba96748af9c" providerId="LiveId" clId="{4B2E751B-BCB2-44A8-8CD5-D343B3030A0C}" dt="2019-08-20T04:48:16.792" v="12" actId="478"/>
        <pc:sldMkLst>
          <pc:docMk/>
          <pc:sldMk cId="518284184" sldId="306"/>
        </pc:sldMkLst>
        <pc:spChg chg="del">
          <ac:chgData name="和敏 吉武" userId="e4825ba96748af9c" providerId="LiveId" clId="{4B2E751B-BCB2-44A8-8CD5-D343B3030A0C}" dt="2019-08-20T04:48:16.792" v="12" actId="478"/>
          <ac:spMkLst>
            <pc:docMk/>
            <pc:sldMk cId="518284184" sldId="306"/>
            <ac:spMk id="3" creationId="{D1424655-0EE0-41B2-B063-49959B432F04}"/>
          </ac:spMkLst>
        </pc:spChg>
        <pc:spChg chg="add mod">
          <ac:chgData name="和敏 吉武" userId="e4825ba96748af9c" providerId="LiveId" clId="{4B2E751B-BCB2-44A8-8CD5-D343B3030A0C}" dt="2019-08-20T04:48:16.792" v="12" actId="478"/>
          <ac:spMkLst>
            <pc:docMk/>
            <pc:sldMk cId="518284184" sldId="306"/>
            <ac:spMk id="5" creationId="{FC1A5FCB-C8B9-4953-B8FC-22F13B285116}"/>
          </ac:spMkLst>
        </pc:spChg>
      </pc:sldChg>
    </pc:docChg>
  </pc:docChgLst>
  <pc:docChgLst>
    <pc:chgData name="和敏 吉武" userId="e4825ba96748af9c" providerId="LiveId" clId="{05339D44-4B76-41BD-9DE4-050C424FAFAB}"/>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errBars>
            <c:errBarType val="both"/>
            <c:errValType val="cust"/>
            <c:noEndCap val="0"/>
            <c:plus>
              <c:numRef>
                <c:f>Sheet1!$O$2:$O$4</c:f>
                <c:numCache>
                  <c:formatCode>General</c:formatCode>
                  <c:ptCount val="3"/>
                  <c:pt idx="0">
                    <c:v>2.3151817986310271E-3</c:v>
                  </c:pt>
                  <c:pt idx="1">
                    <c:v>5.0171324820653517E-4</c:v>
                  </c:pt>
                  <c:pt idx="2">
                    <c:v>2.7653741150752021E-4</c:v>
                  </c:pt>
                </c:numCache>
              </c:numRef>
            </c:plus>
            <c:minus>
              <c:numRef>
                <c:f>Sheet1!$O$2:$O$4</c:f>
                <c:numCache>
                  <c:formatCode>General</c:formatCode>
                  <c:ptCount val="3"/>
                  <c:pt idx="0">
                    <c:v>2.3151817986310271E-3</c:v>
                  </c:pt>
                  <c:pt idx="1">
                    <c:v>5.0171324820653517E-4</c:v>
                  </c:pt>
                  <c:pt idx="2">
                    <c:v>2.7653741150752021E-4</c:v>
                  </c:pt>
                </c:numCache>
              </c:numRef>
            </c:minus>
            <c:spPr>
              <a:noFill/>
              <a:ln w="9525" cap="flat" cmpd="sng" algn="ctr">
                <a:solidFill>
                  <a:schemeClr val="tx1">
                    <a:lumMod val="65000"/>
                    <a:lumOff val="35000"/>
                  </a:schemeClr>
                </a:solidFill>
                <a:round/>
              </a:ln>
              <a:effectLst/>
            </c:spPr>
          </c:errBars>
          <c:cat>
            <c:strRef>
              <c:f>Sheet1!$H$2:$H$4</c:f>
              <c:strCache>
                <c:ptCount val="3"/>
                <c:pt idx="0">
                  <c:v>両親とも正しい場合</c:v>
                </c:pt>
                <c:pt idx="1">
                  <c:v>片親のみ正しい場合</c:v>
                </c:pt>
                <c:pt idx="2">
                  <c:v>どちらも正しくない場合</c:v>
                </c:pt>
              </c:strCache>
            </c:strRef>
          </c:cat>
          <c:val>
            <c:numRef>
              <c:f>Sheet1!$M$2:$M$4</c:f>
              <c:numCache>
                <c:formatCode>0.00E+00</c:formatCode>
                <c:ptCount val="3"/>
                <c:pt idx="0">
                  <c:v>6.3466666666666663E-3</c:v>
                </c:pt>
                <c:pt idx="1">
                  <c:v>7.0105555555555629E-2</c:v>
                </c:pt>
                <c:pt idx="2">
                  <c:v>0.13242211640211593</c:v>
                </c:pt>
              </c:numCache>
            </c:numRef>
          </c:val>
          <c:extLst>
            <c:ext xmlns:c16="http://schemas.microsoft.com/office/drawing/2014/chart" uri="{C3380CC4-5D6E-409C-BE32-E72D297353CC}">
              <c16:uniqueId val="{00000000-224C-42B6-919D-D7138BD30C3D}"/>
            </c:ext>
          </c:extLst>
        </c:ser>
        <c:dLbls>
          <c:showLegendKey val="0"/>
          <c:showVal val="0"/>
          <c:showCatName val="0"/>
          <c:showSerName val="0"/>
          <c:showPercent val="0"/>
          <c:showBubbleSize val="0"/>
        </c:dLbls>
        <c:gapWidth val="219"/>
        <c:overlap val="-27"/>
        <c:axId val="1686687328"/>
        <c:axId val="1685120688"/>
      </c:barChart>
      <c:catAx>
        <c:axId val="168668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85120688"/>
        <c:crosses val="autoZero"/>
        <c:auto val="1"/>
        <c:lblAlgn val="ctr"/>
        <c:lblOffset val="100"/>
        <c:noMultiLvlLbl val="0"/>
      </c:catAx>
      <c:valAx>
        <c:axId val="168512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86687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3A344-9E0A-46FF-A3EF-9D777E7AEA0A}" type="datetimeFigureOut">
              <a:rPr kumimoji="1" lang="ja-JP" altLang="en-US" smtClean="0"/>
              <a:t>2019/9/21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3FA29-3D19-4F99-B307-A2DECAE1A500}" type="slidenum">
              <a:rPr kumimoji="1" lang="ja-JP" altLang="en-US" smtClean="0"/>
              <a:t>‹#›</a:t>
            </a:fld>
            <a:endParaRPr kumimoji="1" lang="ja-JP" altLang="en-US"/>
          </a:p>
        </p:txBody>
      </p:sp>
    </p:spTree>
    <p:extLst>
      <p:ext uri="{BB962C8B-B14F-4D97-AF65-F5344CB8AC3E}">
        <p14:creationId xmlns:p14="http://schemas.microsoft.com/office/powerpoint/2010/main" val="18153342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ncbi.nlm.nih.gov/pubmed/?term=Kocher%20TD%5bAuthor%5d&amp;cauthor=true&amp;cauthor_uid=28464822" TargetMode="External"/><Relationship Id="rId3" Type="http://schemas.openxmlformats.org/officeDocument/2006/relationships/hyperlink" Target="https://www.ncbi.nlm.nih.gov/pmc/articles/PMC5414186/" TargetMode="External"/><Relationship Id="rId7" Type="http://schemas.openxmlformats.org/officeDocument/2006/relationships/hyperlink" Target="https://www.ncbi.nlm.nih.gov/pubmed/?term=Penman%20DJ%5bAuthor%5d&amp;cauthor=true&amp;cauthor_uid=28464822"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ncbi.nlm.nih.gov/pubmed/?term=Bartie%20KL%5bAuthor%5d&amp;cauthor=true&amp;cauthor_uid=28464822" TargetMode="External"/><Relationship Id="rId5" Type="http://schemas.openxmlformats.org/officeDocument/2006/relationships/hyperlink" Target="https://www.ncbi.nlm.nih.gov/pubmed/?term=Gammerdinger%20WJ%5bAuthor%5d&amp;cauthor=true&amp;cauthor_uid=28464822" TargetMode="External"/><Relationship Id="rId4" Type="http://schemas.openxmlformats.org/officeDocument/2006/relationships/hyperlink" Target="https://www.ncbi.nlm.nih.gov/pubmed/?term=Conte%20MA%5bAuthor%5d&amp;cauthor=true&amp;cauthor_uid=2846482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ncbi.nlm.nih.gov/pubmed/?term=Bastiaansen%20JW%5bAuthor%5d&amp;cauthor=true&amp;cauthor_uid=21988752" TargetMode="External"/><Relationship Id="rId3" Type="http://schemas.openxmlformats.org/officeDocument/2006/relationships/hyperlink" Target="https://www.ncbi.nlm.nih.gov/pmc/articles/PMC3377921/" TargetMode="External"/><Relationship Id="rId7" Type="http://schemas.openxmlformats.org/officeDocument/2006/relationships/hyperlink" Target="https://www.ncbi.nlm.nih.gov/pubmed/?term=Mulder%20HA%5bAuthor%5d&amp;cauthor=true&amp;cauthor_uid=2198875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ncbi.nlm.nih.gov/pubmed/?term=Calus%20MP%5bAuthor%5d&amp;cauthor=true&amp;cauthor_uid=21988752" TargetMode="External"/><Relationship Id="rId5" Type="http://schemas.openxmlformats.org/officeDocument/2006/relationships/hyperlink" Target="https://www.ncbi.nlm.nih.gov/pubmed/21988752" TargetMode="External"/><Relationship Id="rId4" Type="http://schemas.openxmlformats.org/officeDocument/2006/relationships/hyperlink" Target="https://dx.doi.org/10.1186/1297-9686-43-3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ncbi.nlm.nih.gov/pubmed/?term=Bastiaansen%20JW%5bAuthor%5d&amp;cauthor=true&amp;cauthor_uid=21988752" TargetMode="External"/><Relationship Id="rId3" Type="http://schemas.openxmlformats.org/officeDocument/2006/relationships/hyperlink" Target="https://www.ncbi.nlm.nih.gov/pmc/articles/PMC3377921/" TargetMode="External"/><Relationship Id="rId7" Type="http://schemas.openxmlformats.org/officeDocument/2006/relationships/hyperlink" Target="https://www.ncbi.nlm.nih.gov/pubmed/?term=Mulder%20HA%5bAuthor%5d&amp;cauthor=true&amp;cauthor_uid=2198875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ncbi.nlm.nih.gov/pubmed/?term=Calus%20MP%5bAuthor%5d&amp;cauthor=true&amp;cauthor_uid=21988752" TargetMode="External"/><Relationship Id="rId5" Type="http://schemas.openxmlformats.org/officeDocument/2006/relationships/hyperlink" Target="https://www.ncbi.nlm.nih.gov/pubmed/21988752" TargetMode="External"/><Relationship Id="rId4" Type="http://schemas.openxmlformats.org/officeDocument/2006/relationships/hyperlink" Target="https://dx.doi.org/10.1186/1297-9686-43-3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SELDLA</a:t>
            </a:r>
            <a:r>
              <a:rPr kumimoji="1" lang="ja-JP" altLang="en-US"/>
              <a:t>で</a:t>
            </a:r>
            <a:r>
              <a:rPr kumimoji="1" lang="ja-JP" altLang="en-US" dirty="0"/>
              <a:t>は親</a:t>
            </a:r>
            <a:r>
              <a:rPr kumimoji="1" lang="en-US" altLang="ja-JP" dirty="0"/>
              <a:t>2</a:t>
            </a:r>
            <a:r>
              <a:rPr kumimoji="1" lang="ja-JP" altLang="en-US" dirty="0"/>
              <a:t>個体＋子</a:t>
            </a:r>
            <a:r>
              <a:rPr kumimoji="1" lang="en-US" altLang="ja-JP" dirty="0"/>
              <a:t>198</a:t>
            </a:r>
            <a:r>
              <a:rPr kumimoji="1" lang="ja-JP" altLang="en-US" dirty="0"/>
              <a:t>個体分のデータ使用</a:t>
            </a:r>
          </a:p>
        </p:txBody>
      </p:sp>
      <p:sp>
        <p:nvSpPr>
          <p:cNvPr id="4" name="スライド番号プレースホルダー 3"/>
          <p:cNvSpPr>
            <a:spLocks noGrp="1"/>
          </p:cNvSpPr>
          <p:nvPr>
            <p:ph type="sldNum" sz="quarter" idx="5"/>
          </p:nvPr>
        </p:nvSpPr>
        <p:spPr/>
        <p:txBody>
          <a:bodyPr/>
          <a:lstStyle/>
          <a:p>
            <a:fld id="{FA03FA29-3D19-4F99-B307-A2DECAE1A500}" type="slidenum">
              <a:rPr kumimoji="1" lang="ja-JP" altLang="en-US" smtClean="0"/>
              <a:t>2</a:t>
            </a:fld>
            <a:endParaRPr kumimoji="1" lang="ja-JP" altLang="en-US"/>
          </a:p>
        </p:txBody>
      </p:sp>
    </p:spTree>
    <p:extLst>
      <p:ext uri="{BB962C8B-B14F-4D97-AF65-F5344CB8AC3E}">
        <p14:creationId xmlns:p14="http://schemas.microsoft.com/office/powerpoint/2010/main" val="289411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A03FA29-3D19-4F99-B307-A2DECAE1A500}" type="slidenum">
              <a:rPr kumimoji="1" lang="ja-JP" altLang="en-US" smtClean="0"/>
              <a:t>18</a:t>
            </a:fld>
            <a:endParaRPr kumimoji="1" lang="ja-JP" altLang="en-US"/>
          </a:p>
        </p:txBody>
      </p:sp>
    </p:spTree>
    <p:extLst>
      <p:ext uri="{BB962C8B-B14F-4D97-AF65-F5344CB8AC3E}">
        <p14:creationId xmlns:p14="http://schemas.microsoft.com/office/powerpoint/2010/main" val="26121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染色体数は</a:t>
            </a:r>
            <a:r>
              <a:rPr kumimoji="1" lang="en-US" altLang="ja-JP" dirty="0"/>
              <a:t>22</a:t>
            </a:r>
            <a:r>
              <a:rPr kumimoji="1" lang="ja-JP" altLang="en-US" dirty="0"/>
              <a:t>本＋</a:t>
            </a:r>
            <a:r>
              <a:rPr kumimoji="1" lang="en-US" altLang="ja-JP" dirty="0"/>
              <a:t>B</a:t>
            </a:r>
            <a:r>
              <a:rPr kumimoji="1" lang="ja-JP" altLang="en-US" dirty="0"/>
              <a:t>染色体</a:t>
            </a:r>
          </a:p>
          <a:p>
            <a:endParaRPr kumimoji="1" lang="en-US" altLang="ja-JP" dirty="0"/>
          </a:p>
          <a:p>
            <a:pPr fontAlgn="t"/>
            <a:r>
              <a:rPr kumimoji="1" lang="en-US" altLang="ja-JP" sz="1200" b="0" i="0" kern="1200" dirty="0">
                <a:solidFill>
                  <a:schemeClr val="tx1"/>
                </a:solidFill>
                <a:effectLst/>
                <a:latin typeface="+mn-lt"/>
                <a:ea typeface="+mn-ea"/>
                <a:cs typeface="+mn-cs"/>
                <a:hlinkClick r:id="rId3"/>
              </a:rPr>
              <a:t>BMC Genomics</a:t>
            </a:r>
            <a:r>
              <a:rPr kumimoji="1" lang="en-US" altLang="ja-JP" sz="1200" b="0" i="0" kern="1200" dirty="0">
                <a:solidFill>
                  <a:schemeClr val="tx1"/>
                </a:solidFill>
                <a:effectLst/>
                <a:latin typeface="+mn-lt"/>
                <a:ea typeface="+mn-ea"/>
                <a:cs typeface="+mn-cs"/>
              </a:rPr>
              <a:t>. 2017; 18: 341.</a:t>
            </a:r>
          </a:p>
          <a:p>
            <a:pPr fontAlgn="t"/>
            <a:r>
              <a:rPr kumimoji="1" lang="en-US" altLang="ja-JP" sz="1200" b="0" i="0" kern="1200" dirty="0">
                <a:solidFill>
                  <a:schemeClr val="tx1"/>
                </a:solidFill>
                <a:effectLst/>
                <a:latin typeface="+mn-lt"/>
                <a:ea typeface="+mn-ea"/>
                <a:cs typeface="+mn-cs"/>
              </a:rPr>
              <a:t>A high quality assembly of the Nile Tilapia (</a:t>
            </a:r>
            <a:r>
              <a:rPr kumimoji="1" lang="en-US" altLang="ja-JP" sz="1200" b="0" i="1" kern="1200" dirty="0">
                <a:solidFill>
                  <a:schemeClr val="tx1"/>
                </a:solidFill>
                <a:effectLst/>
                <a:latin typeface="+mn-lt"/>
                <a:ea typeface="+mn-ea"/>
                <a:cs typeface="+mn-cs"/>
              </a:rPr>
              <a:t>Oreochromis </a:t>
            </a:r>
            <a:r>
              <a:rPr kumimoji="1" lang="en-US" altLang="ja-JP" sz="1200" b="0" i="1" kern="1200" dirty="0" err="1">
                <a:solidFill>
                  <a:schemeClr val="tx1"/>
                </a:solidFill>
                <a:effectLst/>
                <a:latin typeface="+mn-lt"/>
                <a:ea typeface="+mn-ea"/>
                <a:cs typeface="+mn-cs"/>
              </a:rPr>
              <a:t>niloticus</a:t>
            </a:r>
            <a:r>
              <a:rPr kumimoji="1" lang="en-US" altLang="ja-JP" sz="1200" b="0" i="0" kern="1200" dirty="0">
                <a:solidFill>
                  <a:schemeClr val="tx1"/>
                </a:solidFill>
                <a:effectLst/>
                <a:latin typeface="+mn-lt"/>
                <a:ea typeface="+mn-ea"/>
                <a:cs typeface="+mn-cs"/>
              </a:rPr>
              <a:t>) genome reveals the structure of two sex determination regions</a:t>
            </a:r>
          </a:p>
          <a:p>
            <a:r>
              <a:rPr kumimoji="1" lang="en-US" altLang="ja-JP" sz="1200" b="0" i="0" kern="1200" dirty="0">
                <a:solidFill>
                  <a:schemeClr val="tx1"/>
                </a:solidFill>
                <a:effectLst/>
                <a:latin typeface="+mn-lt"/>
                <a:ea typeface="+mn-ea"/>
                <a:cs typeface="+mn-cs"/>
                <a:hlinkClick r:id="rId4"/>
              </a:rPr>
              <a:t>Matthew A. Conte</a:t>
            </a:r>
            <a:r>
              <a:rPr kumimoji="1" lang="en-US" altLang="ja-JP" sz="1200" b="0" i="0" kern="1200" dirty="0">
                <a:solidFill>
                  <a:schemeClr val="tx1"/>
                </a:solidFill>
                <a:effectLst/>
                <a:latin typeface="+mn-lt"/>
                <a:ea typeface="+mn-ea"/>
                <a:cs typeface="+mn-cs"/>
              </a:rPr>
              <a:t>,</a:t>
            </a:r>
            <a:r>
              <a:rPr kumimoji="1" lang="en-US" altLang="ja-JP" sz="1200" b="0" i="0" kern="1200" baseline="30000" dirty="0">
                <a:solidFill>
                  <a:schemeClr val="tx1"/>
                </a:solidFill>
                <a:effectLst/>
                <a:latin typeface="+mn-lt"/>
                <a:ea typeface="+mn-ea"/>
                <a:cs typeface="+mn-cs"/>
              </a:rPr>
              <a:t>1</a:t>
            </a:r>
            <a:r>
              <a:rPr kumimoji="1" lang="en-US" altLang="ja-JP" sz="1200" b="0" i="0" kern="120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hlinkClick r:id="rId5"/>
              </a:rPr>
              <a:t>William J. Gammerdinger</a:t>
            </a:r>
            <a:r>
              <a:rPr kumimoji="1" lang="en-US" altLang="ja-JP" sz="1200" b="0" i="0" kern="1200" dirty="0">
                <a:solidFill>
                  <a:schemeClr val="tx1"/>
                </a:solidFill>
                <a:effectLst/>
                <a:latin typeface="+mn-lt"/>
                <a:ea typeface="+mn-ea"/>
                <a:cs typeface="+mn-cs"/>
              </a:rPr>
              <a:t>,</a:t>
            </a:r>
            <a:r>
              <a:rPr kumimoji="1" lang="en-US" altLang="ja-JP" sz="1200" b="0" i="0" kern="1200" baseline="30000" dirty="0">
                <a:solidFill>
                  <a:schemeClr val="tx1"/>
                </a:solidFill>
                <a:effectLst/>
                <a:latin typeface="+mn-lt"/>
                <a:ea typeface="+mn-ea"/>
                <a:cs typeface="+mn-cs"/>
              </a:rPr>
              <a:t>1</a:t>
            </a:r>
            <a:r>
              <a:rPr kumimoji="1" lang="en-US" altLang="ja-JP" sz="1200" b="0" i="0" kern="120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hlinkClick r:id="rId6"/>
              </a:rPr>
              <a:t>Kerry L. Bartie</a:t>
            </a:r>
            <a:r>
              <a:rPr kumimoji="1" lang="en-US" altLang="ja-JP" sz="1200" b="0" i="0" kern="1200" dirty="0">
                <a:solidFill>
                  <a:schemeClr val="tx1"/>
                </a:solidFill>
                <a:effectLst/>
                <a:latin typeface="+mn-lt"/>
                <a:ea typeface="+mn-ea"/>
                <a:cs typeface="+mn-cs"/>
              </a:rPr>
              <a:t>,</a:t>
            </a:r>
            <a:r>
              <a:rPr kumimoji="1" lang="en-US" altLang="ja-JP" sz="1200" b="0" i="0" kern="1200" baseline="30000" dirty="0">
                <a:solidFill>
                  <a:schemeClr val="tx1"/>
                </a:solidFill>
                <a:effectLst/>
                <a:latin typeface="+mn-lt"/>
                <a:ea typeface="+mn-ea"/>
                <a:cs typeface="+mn-cs"/>
              </a:rPr>
              <a:t>2</a:t>
            </a:r>
            <a:r>
              <a:rPr kumimoji="1" lang="en-US" altLang="ja-JP" sz="1200" b="0" i="0" kern="120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hlinkClick r:id="rId7"/>
              </a:rPr>
              <a:t>David J. Penman</a:t>
            </a:r>
            <a:r>
              <a:rPr kumimoji="1" lang="en-US" altLang="ja-JP" sz="1200" b="0" i="0" kern="1200" dirty="0">
                <a:solidFill>
                  <a:schemeClr val="tx1"/>
                </a:solidFill>
                <a:effectLst/>
                <a:latin typeface="+mn-lt"/>
                <a:ea typeface="+mn-ea"/>
                <a:cs typeface="+mn-cs"/>
              </a:rPr>
              <a:t>,</a:t>
            </a:r>
            <a:r>
              <a:rPr kumimoji="1" lang="en-US" altLang="ja-JP" sz="1200" b="0" i="0" kern="1200" baseline="30000" dirty="0">
                <a:solidFill>
                  <a:schemeClr val="tx1"/>
                </a:solidFill>
                <a:effectLst/>
                <a:latin typeface="+mn-lt"/>
                <a:ea typeface="+mn-ea"/>
                <a:cs typeface="+mn-cs"/>
              </a:rPr>
              <a:t>2</a:t>
            </a:r>
            <a:r>
              <a:rPr kumimoji="1" lang="en-US" altLang="ja-JP" sz="1200" b="0" i="0" kern="1200" dirty="0">
                <a:solidFill>
                  <a:schemeClr val="tx1"/>
                </a:solidFill>
                <a:effectLst/>
                <a:latin typeface="+mn-lt"/>
                <a:ea typeface="+mn-ea"/>
                <a:cs typeface="+mn-cs"/>
              </a:rPr>
              <a:t> and </a:t>
            </a:r>
            <a:r>
              <a:rPr kumimoji="1" lang="en-US" altLang="ja-JP" sz="1200" b="0" i="0" kern="1200" dirty="0">
                <a:solidFill>
                  <a:schemeClr val="tx1"/>
                </a:solidFill>
                <a:effectLst/>
                <a:latin typeface="+mn-lt"/>
                <a:ea typeface="+mn-ea"/>
                <a:cs typeface="+mn-cs"/>
                <a:hlinkClick r:id="rId8"/>
              </a:rPr>
              <a:t>Thomas D. Kocher</a:t>
            </a:r>
            <a:r>
              <a:rPr kumimoji="1" lang="en-US" altLang="ja-JP" sz="1200" b="0" i="0" kern="1200" baseline="30000" dirty="0">
                <a:solidFill>
                  <a:schemeClr val="tx1"/>
                </a:solidFill>
                <a:effectLst/>
                <a:latin typeface="+mn-lt"/>
                <a:ea typeface="+mn-ea"/>
                <a:cs typeface="+mn-cs"/>
              </a:rPr>
              <a:t>1</a:t>
            </a:r>
            <a:endParaRPr kumimoji="1" lang="en-US" altLang="ja-JP" sz="1200" b="0" i="0" kern="1200" dirty="0">
              <a:solidFill>
                <a:schemeClr val="tx1"/>
              </a:solidFill>
              <a:effectLst/>
              <a:latin typeface="+mn-lt"/>
              <a:ea typeface="+mn-ea"/>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A03FA29-3D19-4F99-B307-A2DECAE1A500}" type="slidenum">
              <a:rPr kumimoji="1" lang="ja-JP" altLang="en-US" smtClean="0"/>
              <a:t>3</a:t>
            </a:fld>
            <a:endParaRPr kumimoji="1" lang="ja-JP" altLang="en-US"/>
          </a:p>
        </p:txBody>
      </p:sp>
    </p:spTree>
    <p:extLst>
      <p:ext uri="{BB962C8B-B14F-4D97-AF65-F5344CB8AC3E}">
        <p14:creationId xmlns:p14="http://schemas.microsoft.com/office/powerpoint/2010/main" val="111030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A03FA29-3D19-4F99-B307-A2DECAE1A500}" type="slidenum">
              <a:rPr kumimoji="1" lang="ja-JP" altLang="en-US" smtClean="0"/>
              <a:t>5</a:t>
            </a:fld>
            <a:endParaRPr kumimoji="1" lang="ja-JP" altLang="en-US"/>
          </a:p>
        </p:txBody>
      </p:sp>
    </p:spTree>
    <p:extLst>
      <p:ext uri="{BB962C8B-B14F-4D97-AF65-F5344CB8AC3E}">
        <p14:creationId xmlns:p14="http://schemas.microsoft.com/office/powerpoint/2010/main" val="127727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通常連鎖解析を行うには、オス親、メス親がはっきりした</a:t>
            </a:r>
            <a:r>
              <a:rPr kumimoji="1" lang="en-US" altLang="ja-JP" dirty="0"/>
              <a:t>F1</a:t>
            </a:r>
            <a:r>
              <a:rPr kumimoji="1" lang="ja-JP" altLang="en-US" dirty="0"/>
              <a:t>世代の仔魚を</a:t>
            </a:r>
            <a:r>
              <a:rPr kumimoji="1" lang="en-US" altLang="ja-JP" dirty="0"/>
              <a:t>100</a:t>
            </a:r>
            <a:r>
              <a:rPr kumimoji="1" lang="ja-JP" altLang="en-US" dirty="0"/>
              <a:t>個体ほど用いますが、まだゲノムが未解明な非モデル生物では往々にして飼育系自体が確立されていないことも多く、理想的な連鎖解析を行うことは困難です。</a:t>
            </a:r>
            <a:endParaRPr kumimoji="1" lang="en-US" altLang="ja-JP" dirty="0"/>
          </a:p>
          <a:p>
            <a:r>
              <a:rPr kumimoji="1" lang="ja-JP" altLang="en-US" sz="1200" kern="1200" dirty="0">
                <a:solidFill>
                  <a:schemeClr val="tx1"/>
                </a:solidFill>
                <a:effectLst/>
                <a:latin typeface="+mn-lt"/>
                <a:ea typeface="+mn-ea"/>
                <a:cs typeface="+mn-cs"/>
              </a:rPr>
              <a:t>飼育系を確立途中であったり、</a:t>
            </a:r>
            <a:r>
              <a:rPr kumimoji="1" lang="ja-JP" altLang="ja-JP" sz="1200" kern="1200" dirty="0">
                <a:solidFill>
                  <a:schemeClr val="tx1"/>
                </a:solidFill>
                <a:effectLst/>
                <a:latin typeface="+mn-lt"/>
                <a:ea typeface="+mn-ea"/>
                <a:cs typeface="+mn-cs"/>
              </a:rPr>
              <a:t>天然の個体を採取すると、複数の親から生まれた兄弟が混在している状況が</a:t>
            </a:r>
            <a:r>
              <a:rPr kumimoji="1" lang="ja-JP" altLang="en-US" sz="1200" kern="1200" dirty="0">
                <a:solidFill>
                  <a:schemeClr val="tx1"/>
                </a:solidFill>
                <a:effectLst/>
                <a:latin typeface="+mn-lt"/>
                <a:ea typeface="+mn-ea"/>
                <a:cs typeface="+mn-cs"/>
              </a:rPr>
              <a:t>良くあります</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このような状況でも</a:t>
            </a:r>
            <a:r>
              <a:rPr kumimoji="1" lang="ja-JP" altLang="ja-JP" sz="1200" kern="1200" dirty="0">
                <a:solidFill>
                  <a:schemeClr val="tx1"/>
                </a:solidFill>
                <a:effectLst/>
                <a:latin typeface="+mn-lt"/>
                <a:ea typeface="+mn-ea"/>
                <a:cs typeface="+mn-cs"/>
              </a:rPr>
              <a:t>連鎖解析を行いた</a:t>
            </a:r>
            <a:r>
              <a:rPr kumimoji="1" lang="ja-JP" altLang="en-US" sz="1200" kern="1200" dirty="0">
                <a:solidFill>
                  <a:schemeClr val="tx1"/>
                </a:solidFill>
                <a:effectLst/>
                <a:latin typeface="+mn-lt"/>
                <a:ea typeface="+mn-ea"/>
                <a:cs typeface="+mn-cs"/>
              </a:rPr>
              <a:t>い場合は、</a:t>
            </a:r>
            <a:r>
              <a:rPr kumimoji="1" lang="ja-JP" altLang="ja-JP" sz="1200" kern="1200" dirty="0">
                <a:solidFill>
                  <a:schemeClr val="tx1"/>
                </a:solidFill>
                <a:effectLst/>
                <a:latin typeface="+mn-lt"/>
                <a:ea typeface="+mn-ea"/>
                <a:cs typeface="+mn-cs"/>
              </a:rPr>
              <a:t>こ</a:t>
            </a:r>
            <a:r>
              <a:rPr kumimoji="1" lang="ja-JP" altLang="en-US" sz="1200" kern="1200" dirty="0">
                <a:solidFill>
                  <a:schemeClr val="tx1"/>
                </a:solidFill>
                <a:effectLst/>
                <a:latin typeface="+mn-lt"/>
                <a:ea typeface="+mn-ea"/>
                <a:cs typeface="+mn-cs"/>
              </a:rPr>
              <a:t>うしたデータにも</a:t>
            </a:r>
            <a:r>
              <a:rPr kumimoji="1" lang="ja-JP" altLang="ja-JP" sz="1200" kern="1200" dirty="0">
                <a:solidFill>
                  <a:schemeClr val="tx1"/>
                </a:solidFill>
                <a:effectLst/>
                <a:latin typeface="+mn-lt"/>
                <a:ea typeface="+mn-ea"/>
                <a:cs typeface="+mn-cs"/>
              </a:rPr>
              <a:t>対応する必要があ</a:t>
            </a:r>
            <a:r>
              <a:rPr kumimoji="1" lang="ja-JP" altLang="en-US" sz="1200" kern="1200" dirty="0">
                <a:solidFill>
                  <a:schemeClr val="tx1"/>
                </a:solidFill>
                <a:effectLst/>
                <a:latin typeface="+mn-lt"/>
                <a:ea typeface="+mn-ea"/>
                <a:cs typeface="+mn-cs"/>
              </a:rPr>
              <a:t>ります</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果たして、複数のファウンダーが混在した環境で生まれた</a:t>
            </a:r>
            <a:r>
              <a:rPr kumimoji="1" lang="en-US" altLang="ja-JP" sz="1200" kern="1200" dirty="0">
                <a:solidFill>
                  <a:schemeClr val="tx1"/>
                </a:solidFill>
                <a:effectLst/>
                <a:latin typeface="+mn-lt"/>
                <a:ea typeface="+mn-ea"/>
                <a:cs typeface="+mn-cs"/>
              </a:rPr>
              <a:t>F1</a:t>
            </a:r>
            <a:r>
              <a:rPr kumimoji="1" lang="ja-JP" altLang="en-US" sz="1200" kern="1200" dirty="0">
                <a:solidFill>
                  <a:schemeClr val="tx1"/>
                </a:solidFill>
                <a:effectLst/>
                <a:latin typeface="+mn-lt"/>
                <a:ea typeface="+mn-ea"/>
                <a:cs typeface="+mn-cs"/>
              </a:rPr>
              <a:t>の親を推測することは可能でしょうか。</a:t>
            </a:r>
            <a:endParaRPr kumimoji="1" lang="ja-JP" altLang="en-US" dirty="0"/>
          </a:p>
        </p:txBody>
      </p:sp>
      <p:sp>
        <p:nvSpPr>
          <p:cNvPr id="4" name="スライド番号プレースホルダー 3"/>
          <p:cNvSpPr>
            <a:spLocks noGrp="1"/>
          </p:cNvSpPr>
          <p:nvPr>
            <p:ph type="sldNum" sz="quarter" idx="5"/>
          </p:nvPr>
        </p:nvSpPr>
        <p:spPr/>
        <p:txBody>
          <a:bodyPr/>
          <a:lstStyle/>
          <a:p>
            <a:fld id="{FA03FA29-3D19-4F99-B307-A2DECAE1A500}" type="slidenum">
              <a:rPr kumimoji="1" lang="ja-JP" altLang="en-US" smtClean="0"/>
              <a:t>7</a:t>
            </a:fld>
            <a:endParaRPr kumimoji="1" lang="ja-JP" altLang="en-US"/>
          </a:p>
        </p:txBody>
      </p:sp>
    </p:spTree>
    <p:extLst>
      <p:ext uri="{BB962C8B-B14F-4D97-AF65-F5344CB8AC3E}">
        <p14:creationId xmlns:p14="http://schemas.microsoft.com/office/powerpoint/2010/main" val="56525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親子関係を調べる強力な指標の一つにメンデルエラー率があります。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子供は、親から交叉後のアリルを一つずつ引き継ぐため、親子では</a:t>
            </a:r>
            <a:r>
              <a:rPr kumimoji="1" lang="en-US" altLang="ja-JP" sz="1200" kern="1200" dirty="0">
                <a:solidFill>
                  <a:schemeClr val="tx1"/>
                </a:solidFill>
                <a:effectLst/>
                <a:latin typeface="+mn-lt"/>
                <a:ea typeface="+mn-ea"/>
                <a:cs typeface="+mn-cs"/>
              </a:rPr>
              <a:t>50%</a:t>
            </a:r>
            <a:r>
              <a:rPr kumimoji="1" lang="ja-JP" altLang="en-US" sz="1200" kern="1200" dirty="0">
                <a:solidFill>
                  <a:schemeClr val="tx1"/>
                </a:solidFill>
                <a:effectLst/>
                <a:latin typeface="+mn-lt"/>
                <a:ea typeface="+mn-ea"/>
                <a:cs typeface="+mn-cs"/>
              </a:rPr>
              <a:t>のゲノムが共有されています。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例えば、ある座位のジェノタイプが</a:t>
            </a:r>
            <a:r>
              <a:rPr kumimoji="1" lang="en-US" altLang="ja-JP" sz="1200" kern="1200" dirty="0">
                <a:solidFill>
                  <a:schemeClr val="tx1"/>
                </a:solidFill>
                <a:effectLst/>
                <a:latin typeface="+mn-lt"/>
                <a:ea typeface="+mn-ea"/>
                <a:cs typeface="+mn-cs"/>
              </a:rPr>
              <a:t>A/G,</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A/A</a:t>
            </a:r>
            <a:r>
              <a:rPr kumimoji="1" lang="ja-JP" altLang="en-US" sz="1200" kern="1200" dirty="0">
                <a:solidFill>
                  <a:schemeClr val="tx1"/>
                </a:solidFill>
                <a:effectLst/>
                <a:latin typeface="+mn-lt"/>
                <a:ea typeface="+mn-ea"/>
                <a:cs typeface="+mn-cs"/>
              </a:rPr>
              <a:t>の親を掛け合わせたとします。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その場合、子供</a:t>
            </a:r>
            <a:r>
              <a:rPr kumimoji="1" lang="en-US" altLang="ja-JP" sz="1200" kern="1200" dirty="0">
                <a:solidFill>
                  <a:schemeClr val="tx1"/>
                </a:solidFill>
                <a:effectLst/>
                <a:latin typeface="+mn-lt"/>
                <a:ea typeface="+mn-ea"/>
                <a:cs typeface="+mn-cs"/>
              </a:rPr>
              <a:t>F1</a:t>
            </a:r>
            <a:r>
              <a:rPr kumimoji="1" lang="ja-JP" altLang="en-US" sz="1200" kern="1200" dirty="0">
                <a:solidFill>
                  <a:schemeClr val="tx1"/>
                </a:solidFill>
                <a:effectLst/>
                <a:latin typeface="+mn-lt"/>
                <a:ea typeface="+mn-ea"/>
                <a:cs typeface="+mn-cs"/>
              </a:rPr>
              <a:t>では</a:t>
            </a:r>
            <a:r>
              <a:rPr kumimoji="1" lang="en-US" altLang="ja-JP" sz="1200" kern="1200" dirty="0">
                <a:solidFill>
                  <a:schemeClr val="tx1"/>
                </a:solidFill>
                <a:effectLst/>
                <a:latin typeface="+mn-lt"/>
                <a:ea typeface="+mn-ea"/>
                <a:cs typeface="+mn-cs"/>
              </a:rPr>
              <a:t>A/A,G/A</a:t>
            </a:r>
            <a:r>
              <a:rPr kumimoji="1" lang="ja-JP" altLang="en-US" sz="1200" kern="1200" dirty="0">
                <a:solidFill>
                  <a:schemeClr val="tx1"/>
                </a:solidFill>
                <a:effectLst/>
                <a:latin typeface="+mn-lt"/>
                <a:ea typeface="+mn-ea"/>
                <a:cs typeface="+mn-cs"/>
              </a:rPr>
              <a:t>などの組み合わせはあり得ますが、例えば、</a:t>
            </a:r>
            <a:r>
              <a:rPr kumimoji="1" lang="en-US" altLang="ja-JP" sz="1200" kern="1200" dirty="0">
                <a:solidFill>
                  <a:schemeClr val="tx1"/>
                </a:solidFill>
                <a:effectLst/>
                <a:latin typeface="+mn-lt"/>
                <a:ea typeface="+mn-ea"/>
                <a:cs typeface="+mn-cs"/>
              </a:rPr>
              <a:t>G/G</a:t>
            </a:r>
            <a:r>
              <a:rPr kumimoji="1" lang="ja-JP" altLang="en-US"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A/C</a:t>
            </a:r>
            <a:r>
              <a:rPr kumimoji="1" lang="ja-JP" altLang="en-US" sz="1200" kern="1200" dirty="0">
                <a:solidFill>
                  <a:schemeClr val="tx1"/>
                </a:solidFill>
                <a:effectLst/>
                <a:latin typeface="+mn-lt"/>
                <a:ea typeface="+mn-ea"/>
                <a:cs typeface="+mn-cs"/>
              </a:rPr>
              <a:t>といったジェノタイプの組み合わせはあり得ません。</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これらをメンデルエラーといいます。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ただし、まれにシーケンスエラーやジェノタイピングエラー、自然突然変異によって親子で不整合が見られる場合もありますが、真の親子であれば、メンデルエラー率は低くなることが期待されます。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FA03FA29-3D19-4F99-B307-A2DECAE1A500}" type="slidenum">
              <a:rPr kumimoji="1" lang="ja-JP" altLang="en-US" smtClean="0"/>
              <a:t>8</a:t>
            </a:fld>
            <a:endParaRPr kumimoji="1" lang="ja-JP" altLang="en-US"/>
          </a:p>
        </p:txBody>
      </p:sp>
    </p:spTree>
    <p:extLst>
      <p:ext uri="{BB962C8B-B14F-4D97-AF65-F5344CB8AC3E}">
        <p14:creationId xmlns:p14="http://schemas.microsoft.com/office/powerpoint/2010/main" val="76797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t"/>
            <a:r>
              <a:rPr kumimoji="1" lang="en-US" altLang="ja-JP" sz="1200" b="0" i="0" kern="1200" dirty="0">
                <a:solidFill>
                  <a:schemeClr val="tx1"/>
                </a:solidFill>
                <a:effectLst/>
                <a:latin typeface="+mn-lt"/>
                <a:ea typeface="+mn-ea"/>
                <a:cs typeface="+mn-cs"/>
                <a:hlinkClick r:id="rId3"/>
              </a:rPr>
              <a:t>Genet </a:t>
            </a:r>
            <a:r>
              <a:rPr kumimoji="1" lang="en-US" altLang="ja-JP" sz="1200" b="0" i="0" kern="1200" dirty="0" err="1">
                <a:solidFill>
                  <a:schemeClr val="tx1"/>
                </a:solidFill>
                <a:effectLst/>
                <a:latin typeface="+mn-lt"/>
                <a:ea typeface="+mn-ea"/>
                <a:cs typeface="+mn-cs"/>
                <a:hlinkClick r:id="rId3"/>
              </a:rPr>
              <a:t>Sel</a:t>
            </a:r>
            <a:r>
              <a:rPr kumimoji="1" lang="en-US" altLang="ja-JP" sz="1200" b="0" i="0" kern="1200" dirty="0">
                <a:solidFill>
                  <a:schemeClr val="tx1"/>
                </a:solidFill>
                <a:effectLst/>
                <a:latin typeface="+mn-lt"/>
                <a:ea typeface="+mn-ea"/>
                <a:cs typeface="+mn-cs"/>
                <a:hlinkClick r:id="rId3"/>
              </a:rPr>
              <a:t> </a:t>
            </a:r>
            <a:r>
              <a:rPr kumimoji="1" lang="en-US" altLang="ja-JP" sz="1200" b="0" i="0" kern="1200" dirty="0" err="1">
                <a:solidFill>
                  <a:schemeClr val="tx1"/>
                </a:solidFill>
                <a:effectLst/>
                <a:latin typeface="+mn-lt"/>
                <a:ea typeface="+mn-ea"/>
                <a:cs typeface="+mn-cs"/>
                <a:hlinkClick r:id="rId3"/>
              </a:rPr>
              <a:t>Evol</a:t>
            </a:r>
            <a:r>
              <a:rPr kumimoji="1" lang="en-US" altLang="ja-JP" sz="1200" b="0" i="0" kern="1200" dirty="0">
                <a:solidFill>
                  <a:schemeClr val="tx1"/>
                </a:solidFill>
                <a:effectLst/>
                <a:latin typeface="+mn-lt"/>
                <a:ea typeface="+mn-ea"/>
                <a:cs typeface="+mn-cs"/>
              </a:rPr>
              <a:t>. 2011; 43(1): 34.</a:t>
            </a:r>
          </a:p>
          <a:p>
            <a:pPr fontAlgn="t"/>
            <a:r>
              <a:rPr kumimoji="1" lang="en-US" altLang="ja-JP" sz="1200" b="0" i="0" kern="1200" dirty="0">
                <a:solidFill>
                  <a:schemeClr val="tx1"/>
                </a:solidFill>
                <a:effectLst/>
                <a:latin typeface="+mn-lt"/>
                <a:ea typeface="+mn-ea"/>
                <a:cs typeface="+mn-cs"/>
              </a:rPr>
              <a:t>Published online 2011 Oct 11. </a:t>
            </a:r>
            <a:r>
              <a:rPr kumimoji="1" lang="en-US" altLang="ja-JP" sz="1200" b="0" i="0" kern="1200" dirty="0" err="1">
                <a:solidFill>
                  <a:schemeClr val="tx1"/>
                </a:solidFill>
                <a:effectLst/>
                <a:latin typeface="+mn-lt"/>
                <a:ea typeface="+mn-ea"/>
                <a:cs typeface="+mn-cs"/>
              </a:rPr>
              <a:t>doi</a:t>
            </a:r>
            <a:r>
              <a:rPr kumimoji="1" lang="en-US" altLang="ja-JP" sz="1200" b="0" i="0" kern="120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hlinkClick r:id="rId4"/>
              </a:rPr>
              <a:t>10.1186/1297-9686-43-34</a:t>
            </a:r>
            <a:endParaRPr kumimoji="1" lang="en-US" altLang="ja-JP" sz="1200" b="0" i="0" kern="1200" dirty="0">
              <a:solidFill>
                <a:schemeClr val="tx1"/>
              </a:solidFill>
              <a:effectLst/>
              <a:latin typeface="+mn-lt"/>
              <a:ea typeface="+mn-ea"/>
              <a:cs typeface="+mn-cs"/>
            </a:endParaRPr>
          </a:p>
          <a:p>
            <a:pPr fontAlgn="t"/>
            <a:r>
              <a:rPr kumimoji="1" lang="en-US" altLang="ja-JP" sz="1200" b="0" i="0" kern="1200" dirty="0">
                <a:solidFill>
                  <a:schemeClr val="tx1"/>
                </a:solidFill>
                <a:effectLst/>
                <a:latin typeface="+mn-lt"/>
                <a:ea typeface="+mn-ea"/>
                <a:cs typeface="+mn-cs"/>
              </a:rPr>
              <a:t>PMCID: PMC3377921</a:t>
            </a:r>
          </a:p>
          <a:p>
            <a:pPr fontAlgn="t"/>
            <a:r>
              <a:rPr kumimoji="1" lang="en-US" altLang="ja-JP" sz="1200" b="0" i="0" kern="1200" dirty="0">
                <a:solidFill>
                  <a:schemeClr val="tx1"/>
                </a:solidFill>
                <a:effectLst/>
                <a:latin typeface="+mn-lt"/>
                <a:ea typeface="+mn-ea"/>
                <a:cs typeface="+mn-cs"/>
              </a:rPr>
              <a:t>PMID: </a:t>
            </a:r>
            <a:r>
              <a:rPr kumimoji="1" lang="en-US" altLang="ja-JP" sz="1200" b="0" i="0" kern="1200" dirty="0">
                <a:solidFill>
                  <a:schemeClr val="tx1"/>
                </a:solidFill>
                <a:effectLst/>
                <a:latin typeface="+mn-lt"/>
                <a:ea typeface="+mn-ea"/>
                <a:cs typeface="+mn-cs"/>
                <a:hlinkClick r:id="rId5"/>
              </a:rPr>
              <a:t>21988752</a:t>
            </a:r>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Identification of Mendelian inconsistencies between SNP and pedigree information of sibs</a:t>
            </a:r>
          </a:p>
          <a:p>
            <a:r>
              <a:rPr kumimoji="1" lang="en-US" altLang="ja-JP" sz="1200" b="0" i="0" kern="1200" dirty="0">
                <a:solidFill>
                  <a:schemeClr val="tx1"/>
                </a:solidFill>
                <a:effectLst/>
                <a:latin typeface="+mn-lt"/>
                <a:ea typeface="+mn-ea"/>
                <a:cs typeface="+mn-cs"/>
                <a:hlinkClick r:id="rId6"/>
              </a:rPr>
              <a:t>Mario PL Calus</a:t>
            </a:r>
            <a:r>
              <a:rPr kumimoji="1" lang="en-US" altLang="ja-JP" sz="1200" b="0" i="0" kern="1200" dirty="0">
                <a:solidFill>
                  <a:schemeClr val="tx1"/>
                </a:solidFill>
                <a:effectLst/>
                <a:latin typeface="+mn-lt"/>
                <a:ea typeface="+mn-ea"/>
                <a:cs typeface="+mn-cs"/>
              </a:rPr>
              <a:t>,</a:t>
            </a:r>
            <a:r>
              <a:rPr kumimoji="1" lang="en-US" altLang="ja-JP" sz="1200" b="0" i="0" kern="1200" baseline="30000" dirty="0">
                <a:solidFill>
                  <a:schemeClr val="tx1"/>
                </a:solidFill>
                <a:effectLst/>
                <a:latin typeface="+mn-lt"/>
                <a:ea typeface="+mn-ea"/>
                <a:cs typeface="+mn-cs"/>
              </a:rPr>
              <a:t>1</a:t>
            </a:r>
            <a:r>
              <a:rPr kumimoji="1" lang="en-US" altLang="ja-JP" sz="1200" b="0" i="0" kern="120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hlinkClick r:id="rId7"/>
              </a:rPr>
              <a:t>Han A Mulder</a:t>
            </a:r>
            <a:r>
              <a:rPr kumimoji="1" lang="en-US" altLang="ja-JP" sz="1200" b="0" i="0" kern="1200" dirty="0">
                <a:solidFill>
                  <a:schemeClr val="tx1"/>
                </a:solidFill>
                <a:effectLst/>
                <a:latin typeface="+mn-lt"/>
                <a:ea typeface="+mn-ea"/>
                <a:cs typeface="+mn-cs"/>
              </a:rPr>
              <a:t>,</a:t>
            </a:r>
            <a:r>
              <a:rPr kumimoji="1" lang="en-US" altLang="ja-JP" sz="1200" b="0" i="0" kern="1200" baseline="30000" dirty="0">
                <a:solidFill>
                  <a:schemeClr val="tx1"/>
                </a:solidFill>
                <a:effectLst/>
                <a:latin typeface="+mn-lt"/>
                <a:ea typeface="+mn-ea"/>
                <a:cs typeface="+mn-cs"/>
              </a:rPr>
              <a:t>1</a:t>
            </a:r>
            <a:r>
              <a:rPr kumimoji="1" lang="en-US" altLang="ja-JP" sz="1200" b="0" i="0" kern="1200" dirty="0">
                <a:solidFill>
                  <a:schemeClr val="tx1"/>
                </a:solidFill>
                <a:effectLst/>
                <a:latin typeface="+mn-lt"/>
                <a:ea typeface="+mn-ea"/>
                <a:cs typeface="+mn-cs"/>
              </a:rPr>
              <a:t> and </a:t>
            </a:r>
            <a:r>
              <a:rPr kumimoji="1" lang="en-US" altLang="ja-JP" sz="1200" b="0" i="0" kern="1200" dirty="0">
                <a:solidFill>
                  <a:schemeClr val="tx1"/>
                </a:solidFill>
                <a:effectLst/>
                <a:latin typeface="+mn-lt"/>
                <a:ea typeface="+mn-ea"/>
                <a:cs typeface="+mn-cs"/>
                <a:hlinkClick r:id="rId8"/>
              </a:rPr>
              <a:t>John WM Bastiaansen</a:t>
            </a:r>
            <a:r>
              <a:rPr kumimoji="1" lang="en-US" altLang="ja-JP" sz="1200" b="0" i="0" kern="1200" baseline="30000" dirty="0">
                <a:solidFill>
                  <a:schemeClr val="tx1"/>
                </a:solidFill>
                <a:effectLst/>
                <a:latin typeface="+mn-lt"/>
                <a:ea typeface="+mn-ea"/>
                <a:cs typeface="+mn-cs"/>
              </a:rPr>
              <a:t>2</a:t>
            </a:r>
            <a:endParaRPr kumimoji="1" lang="en-US" altLang="ja-JP" sz="1200" b="0" i="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A03FA29-3D19-4F99-B307-A2DECAE1A500}" type="slidenum">
              <a:rPr kumimoji="1" lang="ja-JP" altLang="en-US" smtClean="0"/>
              <a:t>9</a:t>
            </a:fld>
            <a:endParaRPr kumimoji="1" lang="ja-JP" altLang="en-US"/>
          </a:p>
        </p:txBody>
      </p:sp>
    </p:spTree>
    <p:extLst>
      <p:ext uri="{BB962C8B-B14F-4D97-AF65-F5344CB8AC3E}">
        <p14:creationId xmlns:p14="http://schemas.microsoft.com/office/powerpoint/2010/main" val="321740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今回、モデルケースとして、</a:t>
            </a:r>
            <a:r>
              <a:rPr kumimoji="1" lang="ja-JP" altLang="en-US" sz="1200" kern="1200" dirty="0">
                <a:solidFill>
                  <a:schemeClr val="tx1"/>
                </a:solidFill>
                <a:effectLst/>
                <a:latin typeface="+mn-lt"/>
                <a:ea typeface="+mn-ea"/>
                <a:cs typeface="+mn-cs"/>
              </a:rPr>
              <a:t>家系</a:t>
            </a:r>
            <a:r>
              <a:rPr kumimoji="1" lang="en-US" altLang="ja-JP" sz="1200" kern="1200" dirty="0">
                <a:solidFill>
                  <a:schemeClr val="tx1"/>
                </a:solidFill>
                <a:effectLst/>
                <a:latin typeface="+mn-lt"/>
                <a:ea typeface="+mn-ea"/>
                <a:cs typeface="+mn-cs"/>
              </a:rPr>
              <a:t>A</a:t>
            </a:r>
            <a:r>
              <a:rPr kumimoji="1" lang="ja-JP" altLang="en-US" sz="1200" kern="1200" dirty="0">
                <a:solidFill>
                  <a:schemeClr val="tx1"/>
                </a:solidFill>
                <a:effectLst/>
                <a:latin typeface="+mn-lt"/>
                <a:ea typeface="+mn-ea"/>
                <a:cs typeface="+mn-cs"/>
              </a:rPr>
              <a:t>黒系統と</a:t>
            </a:r>
            <a:r>
              <a:rPr kumimoji="1" lang="en-US" altLang="ja-JP" sz="1200" kern="1200" dirty="0">
                <a:solidFill>
                  <a:schemeClr val="tx1"/>
                </a:solidFill>
                <a:effectLst/>
                <a:latin typeface="+mn-lt"/>
                <a:ea typeface="+mn-ea"/>
                <a:cs typeface="+mn-cs"/>
              </a:rPr>
              <a:t>B</a:t>
            </a:r>
            <a:r>
              <a:rPr kumimoji="1" lang="ja-JP" altLang="en-US" sz="1200" kern="1200" dirty="0">
                <a:solidFill>
                  <a:schemeClr val="tx1"/>
                </a:solidFill>
                <a:effectLst/>
                <a:latin typeface="+mn-lt"/>
                <a:ea typeface="+mn-ea"/>
                <a:cs typeface="+mn-cs"/>
              </a:rPr>
              <a:t>黄色系統の</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家系で、それぞれオス親</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個体、メス親</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個体の卵子と精子を</a:t>
            </a:r>
            <a:r>
              <a:rPr kumimoji="1" lang="ja-JP" altLang="ja-JP" sz="1200" kern="1200" dirty="0">
                <a:solidFill>
                  <a:schemeClr val="tx1"/>
                </a:solidFill>
                <a:effectLst/>
                <a:latin typeface="+mn-lt"/>
                <a:ea typeface="+mn-ea"/>
                <a:cs typeface="+mn-cs"/>
              </a:rPr>
              <a:t>ランダム</a:t>
            </a:r>
            <a:r>
              <a:rPr kumimoji="1" lang="ja-JP" altLang="en-US" sz="1200" kern="1200" dirty="0">
                <a:solidFill>
                  <a:schemeClr val="tx1"/>
                </a:solidFill>
                <a:effectLst/>
                <a:latin typeface="+mn-lt"/>
                <a:ea typeface="+mn-ea"/>
                <a:cs typeface="+mn-cs"/>
              </a:rPr>
              <a:t>に</a:t>
            </a:r>
            <a:r>
              <a:rPr kumimoji="1" lang="ja-JP" altLang="en-US" sz="1200" kern="1200" dirty="0" err="1">
                <a:solidFill>
                  <a:schemeClr val="tx1"/>
                </a:solidFill>
                <a:effectLst/>
                <a:latin typeface="+mn-lt"/>
                <a:ea typeface="+mn-ea"/>
                <a:cs typeface="+mn-cs"/>
              </a:rPr>
              <a:t>混ざ</a:t>
            </a:r>
            <a:r>
              <a:rPr kumimoji="1" lang="ja-JP" altLang="en-US" sz="1200" kern="1200" dirty="0">
                <a:solidFill>
                  <a:schemeClr val="tx1"/>
                </a:solidFill>
                <a:effectLst/>
                <a:latin typeface="+mn-lt"/>
                <a:ea typeface="+mn-ea"/>
                <a:cs typeface="+mn-cs"/>
              </a:rPr>
              <a:t>合わせて生まれた</a:t>
            </a:r>
            <a:r>
              <a:rPr kumimoji="1" lang="ja-JP" altLang="ja-JP" sz="1200" kern="1200" dirty="0">
                <a:solidFill>
                  <a:schemeClr val="tx1"/>
                </a:solidFill>
                <a:effectLst/>
                <a:latin typeface="+mn-lt"/>
                <a:ea typeface="+mn-ea"/>
                <a:cs typeface="+mn-cs"/>
              </a:rPr>
              <a:t>稚貝</a:t>
            </a:r>
            <a:r>
              <a:rPr kumimoji="1" lang="en-US" altLang="ja-JP" sz="1200" kern="1200" dirty="0">
                <a:solidFill>
                  <a:schemeClr val="tx1"/>
                </a:solidFill>
                <a:effectLst/>
                <a:latin typeface="+mn-lt"/>
                <a:ea typeface="+mn-ea"/>
                <a:cs typeface="+mn-cs"/>
              </a:rPr>
              <a:t>120</a:t>
            </a:r>
            <a:r>
              <a:rPr kumimoji="1" lang="ja-JP" altLang="en-US" sz="1200" kern="1200" dirty="0">
                <a:solidFill>
                  <a:schemeClr val="tx1"/>
                </a:solidFill>
                <a:effectLst/>
                <a:latin typeface="+mn-lt"/>
                <a:ea typeface="+mn-ea"/>
                <a:cs typeface="+mn-cs"/>
              </a:rPr>
              <a:t>個体ずつの</a:t>
            </a:r>
            <a:r>
              <a:rPr kumimoji="1" lang="ja-JP" altLang="ja-JP" sz="1200" kern="1200" dirty="0">
                <a:solidFill>
                  <a:schemeClr val="tx1"/>
                </a:solidFill>
                <a:effectLst/>
                <a:latin typeface="+mn-lt"/>
                <a:ea typeface="+mn-ea"/>
                <a:cs typeface="+mn-cs"/>
              </a:rPr>
              <a:t>データを用いて家系情報の推測、連鎖解析を行った。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FA03FA29-3D19-4F99-B307-A2DECAE1A500}" type="slidenum">
              <a:rPr kumimoji="1" lang="ja-JP" altLang="en-US" smtClean="0"/>
              <a:t>10</a:t>
            </a:fld>
            <a:endParaRPr kumimoji="1" lang="ja-JP" altLang="en-US"/>
          </a:p>
        </p:txBody>
      </p:sp>
    </p:spTree>
    <p:extLst>
      <p:ext uri="{BB962C8B-B14F-4D97-AF65-F5344CB8AC3E}">
        <p14:creationId xmlns:p14="http://schemas.microsoft.com/office/powerpoint/2010/main" val="3697323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t"/>
            <a:r>
              <a:rPr kumimoji="1" lang="en-US" altLang="ja-JP" sz="1200" b="0" i="0" kern="1200" dirty="0">
                <a:solidFill>
                  <a:schemeClr val="tx1"/>
                </a:solidFill>
                <a:effectLst/>
                <a:latin typeface="+mn-lt"/>
                <a:ea typeface="+mn-ea"/>
                <a:cs typeface="+mn-cs"/>
                <a:hlinkClick r:id="rId3"/>
              </a:rPr>
              <a:t>Genet </a:t>
            </a:r>
            <a:r>
              <a:rPr kumimoji="1" lang="en-US" altLang="ja-JP" sz="1200" b="0" i="0" kern="1200" dirty="0" err="1">
                <a:solidFill>
                  <a:schemeClr val="tx1"/>
                </a:solidFill>
                <a:effectLst/>
                <a:latin typeface="+mn-lt"/>
                <a:ea typeface="+mn-ea"/>
                <a:cs typeface="+mn-cs"/>
                <a:hlinkClick r:id="rId3"/>
              </a:rPr>
              <a:t>Sel</a:t>
            </a:r>
            <a:r>
              <a:rPr kumimoji="1" lang="en-US" altLang="ja-JP" sz="1200" b="0" i="0" kern="1200" dirty="0">
                <a:solidFill>
                  <a:schemeClr val="tx1"/>
                </a:solidFill>
                <a:effectLst/>
                <a:latin typeface="+mn-lt"/>
                <a:ea typeface="+mn-ea"/>
                <a:cs typeface="+mn-cs"/>
                <a:hlinkClick r:id="rId3"/>
              </a:rPr>
              <a:t> </a:t>
            </a:r>
            <a:r>
              <a:rPr kumimoji="1" lang="en-US" altLang="ja-JP" sz="1200" b="0" i="0" kern="1200" dirty="0" err="1">
                <a:solidFill>
                  <a:schemeClr val="tx1"/>
                </a:solidFill>
                <a:effectLst/>
                <a:latin typeface="+mn-lt"/>
                <a:ea typeface="+mn-ea"/>
                <a:cs typeface="+mn-cs"/>
                <a:hlinkClick r:id="rId3"/>
              </a:rPr>
              <a:t>Evol</a:t>
            </a:r>
            <a:r>
              <a:rPr kumimoji="1" lang="en-US" altLang="ja-JP" sz="1200" b="0" i="0" kern="1200" dirty="0">
                <a:solidFill>
                  <a:schemeClr val="tx1"/>
                </a:solidFill>
                <a:effectLst/>
                <a:latin typeface="+mn-lt"/>
                <a:ea typeface="+mn-ea"/>
                <a:cs typeface="+mn-cs"/>
              </a:rPr>
              <a:t>. 2011; 43(1): 34.</a:t>
            </a:r>
          </a:p>
          <a:p>
            <a:pPr fontAlgn="t"/>
            <a:r>
              <a:rPr kumimoji="1" lang="en-US" altLang="ja-JP" sz="1200" b="0" i="0" kern="1200" dirty="0">
                <a:solidFill>
                  <a:schemeClr val="tx1"/>
                </a:solidFill>
                <a:effectLst/>
                <a:latin typeface="+mn-lt"/>
                <a:ea typeface="+mn-ea"/>
                <a:cs typeface="+mn-cs"/>
              </a:rPr>
              <a:t>Published online 2011 Oct 11. </a:t>
            </a:r>
            <a:r>
              <a:rPr kumimoji="1" lang="en-US" altLang="ja-JP" sz="1200" b="0" i="0" kern="1200" dirty="0" err="1">
                <a:solidFill>
                  <a:schemeClr val="tx1"/>
                </a:solidFill>
                <a:effectLst/>
                <a:latin typeface="+mn-lt"/>
                <a:ea typeface="+mn-ea"/>
                <a:cs typeface="+mn-cs"/>
              </a:rPr>
              <a:t>doi</a:t>
            </a:r>
            <a:r>
              <a:rPr kumimoji="1" lang="en-US" altLang="ja-JP" sz="1200" b="0" i="0" kern="120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hlinkClick r:id="rId4"/>
              </a:rPr>
              <a:t>10.1186/1297-9686-43-34</a:t>
            </a:r>
            <a:endParaRPr kumimoji="1" lang="en-US" altLang="ja-JP" sz="1200" b="0" i="0" kern="1200" dirty="0">
              <a:solidFill>
                <a:schemeClr val="tx1"/>
              </a:solidFill>
              <a:effectLst/>
              <a:latin typeface="+mn-lt"/>
              <a:ea typeface="+mn-ea"/>
              <a:cs typeface="+mn-cs"/>
            </a:endParaRPr>
          </a:p>
          <a:p>
            <a:pPr fontAlgn="t"/>
            <a:r>
              <a:rPr kumimoji="1" lang="en-US" altLang="ja-JP" sz="1200" b="0" i="0" kern="1200" dirty="0">
                <a:solidFill>
                  <a:schemeClr val="tx1"/>
                </a:solidFill>
                <a:effectLst/>
                <a:latin typeface="+mn-lt"/>
                <a:ea typeface="+mn-ea"/>
                <a:cs typeface="+mn-cs"/>
              </a:rPr>
              <a:t>PMCID: PMC3377921</a:t>
            </a:r>
          </a:p>
          <a:p>
            <a:pPr fontAlgn="t"/>
            <a:r>
              <a:rPr kumimoji="1" lang="en-US" altLang="ja-JP" sz="1200" b="0" i="0" kern="1200" dirty="0">
                <a:solidFill>
                  <a:schemeClr val="tx1"/>
                </a:solidFill>
                <a:effectLst/>
                <a:latin typeface="+mn-lt"/>
                <a:ea typeface="+mn-ea"/>
                <a:cs typeface="+mn-cs"/>
              </a:rPr>
              <a:t>PMID: </a:t>
            </a:r>
            <a:r>
              <a:rPr kumimoji="1" lang="en-US" altLang="ja-JP" sz="1200" b="0" i="0" kern="1200" dirty="0">
                <a:solidFill>
                  <a:schemeClr val="tx1"/>
                </a:solidFill>
                <a:effectLst/>
                <a:latin typeface="+mn-lt"/>
                <a:ea typeface="+mn-ea"/>
                <a:cs typeface="+mn-cs"/>
                <a:hlinkClick r:id="rId5"/>
              </a:rPr>
              <a:t>21988752</a:t>
            </a:r>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Identification of Mendelian inconsistencies between SNP and pedigree information of sibs</a:t>
            </a:r>
          </a:p>
          <a:p>
            <a:r>
              <a:rPr kumimoji="1" lang="en-US" altLang="ja-JP" sz="1200" b="0" i="0" kern="1200" dirty="0">
                <a:solidFill>
                  <a:schemeClr val="tx1"/>
                </a:solidFill>
                <a:effectLst/>
                <a:latin typeface="+mn-lt"/>
                <a:ea typeface="+mn-ea"/>
                <a:cs typeface="+mn-cs"/>
                <a:hlinkClick r:id="rId6"/>
              </a:rPr>
              <a:t>Mario PL Calus</a:t>
            </a:r>
            <a:r>
              <a:rPr kumimoji="1" lang="en-US" altLang="ja-JP" sz="1200" b="0" i="0" kern="1200" dirty="0">
                <a:solidFill>
                  <a:schemeClr val="tx1"/>
                </a:solidFill>
                <a:effectLst/>
                <a:latin typeface="+mn-lt"/>
                <a:ea typeface="+mn-ea"/>
                <a:cs typeface="+mn-cs"/>
              </a:rPr>
              <a:t>,</a:t>
            </a:r>
            <a:r>
              <a:rPr kumimoji="1" lang="en-US" altLang="ja-JP" sz="1200" b="0" i="0" kern="1200" baseline="30000" dirty="0">
                <a:solidFill>
                  <a:schemeClr val="tx1"/>
                </a:solidFill>
                <a:effectLst/>
                <a:latin typeface="+mn-lt"/>
                <a:ea typeface="+mn-ea"/>
                <a:cs typeface="+mn-cs"/>
              </a:rPr>
              <a:t>1</a:t>
            </a:r>
            <a:r>
              <a:rPr kumimoji="1" lang="en-US" altLang="ja-JP" sz="1200" b="0" i="0" kern="120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hlinkClick r:id="rId7"/>
              </a:rPr>
              <a:t>Han A Mulder</a:t>
            </a:r>
            <a:r>
              <a:rPr kumimoji="1" lang="en-US" altLang="ja-JP" sz="1200" b="0" i="0" kern="1200" dirty="0">
                <a:solidFill>
                  <a:schemeClr val="tx1"/>
                </a:solidFill>
                <a:effectLst/>
                <a:latin typeface="+mn-lt"/>
                <a:ea typeface="+mn-ea"/>
                <a:cs typeface="+mn-cs"/>
              </a:rPr>
              <a:t>,</a:t>
            </a:r>
            <a:r>
              <a:rPr kumimoji="1" lang="en-US" altLang="ja-JP" sz="1200" b="0" i="0" kern="1200" baseline="30000" dirty="0">
                <a:solidFill>
                  <a:schemeClr val="tx1"/>
                </a:solidFill>
                <a:effectLst/>
                <a:latin typeface="+mn-lt"/>
                <a:ea typeface="+mn-ea"/>
                <a:cs typeface="+mn-cs"/>
              </a:rPr>
              <a:t>1</a:t>
            </a:r>
            <a:r>
              <a:rPr kumimoji="1" lang="en-US" altLang="ja-JP" sz="1200" b="0" i="0" kern="1200" dirty="0">
                <a:solidFill>
                  <a:schemeClr val="tx1"/>
                </a:solidFill>
                <a:effectLst/>
                <a:latin typeface="+mn-lt"/>
                <a:ea typeface="+mn-ea"/>
                <a:cs typeface="+mn-cs"/>
              </a:rPr>
              <a:t> and </a:t>
            </a:r>
            <a:r>
              <a:rPr kumimoji="1" lang="en-US" altLang="ja-JP" sz="1200" b="0" i="0" kern="1200" dirty="0">
                <a:solidFill>
                  <a:schemeClr val="tx1"/>
                </a:solidFill>
                <a:effectLst/>
                <a:latin typeface="+mn-lt"/>
                <a:ea typeface="+mn-ea"/>
                <a:cs typeface="+mn-cs"/>
                <a:hlinkClick r:id="rId8"/>
              </a:rPr>
              <a:t>John WM Bastiaansen</a:t>
            </a:r>
            <a:r>
              <a:rPr kumimoji="1" lang="en-US" altLang="ja-JP" sz="1200" b="0" i="0" kern="1200" baseline="30000" dirty="0">
                <a:solidFill>
                  <a:schemeClr val="tx1"/>
                </a:solidFill>
                <a:effectLst/>
                <a:latin typeface="+mn-lt"/>
                <a:ea typeface="+mn-ea"/>
                <a:cs typeface="+mn-cs"/>
              </a:rPr>
              <a:t>2</a:t>
            </a:r>
            <a:endParaRPr kumimoji="1" lang="en-US" altLang="ja-JP" sz="1200" b="0" i="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FA03FA29-3D19-4F99-B307-A2DECAE1A500}" type="slidenum">
              <a:rPr kumimoji="1" lang="ja-JP" altLang="en-US" smtClean="0"/>
              <a:t>11</a:t>
            </a:fld>
            <a:endParaRPr kumimoji="1" lang="ja-JP" altLang="en-US"/>
          </a:p>
        </p:txBody>
      </p:sp>
    </p:spTree>
    <p:extLst>
      <p:ext uri="{BB962C8B-B14F-4D97-AF65-F5344CB8AC3E}">
        <p14:creationId xmlns:p14="http://schemas.microsoft.com/office/powerpoint/2010/main" val="375876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A03FA29-3D19-4F99-B307-A2DECAE1A500}" type="slidenum">
              <a:rPr kumimoji="1" lang="ja-JP" altLang="en-US" smtClean="0"/>
              <a:t>17</a:t>
            </a:fld>
            <a:endParaRPr kumimoji="1" lang="ja-JP" altLang="en-US"/>
          </a:p>
        </p:txBody>
      </p:sp>
    </p:spTree>
    <p:extLst>
      <p:ext uri="{BB962C8B-B14F-4D97-AF65-F5344CB8AC3E}">
        <p14:creationId xmlns:p14="http://schemas.microsoft.com/office/powerpoint/2010/main" val="256193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5660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407581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35207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252805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244481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205164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44109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182833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153723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195457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7F16D8-E661-4EE1-8098-CA2FEBC4AA5A}" type="datetimeFigureOut">
              <a:rPr kumimoji="1" lang="ja-JP" altLang="en-US" smtClean="0"/>
              <a:t>2019/9/21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337817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F16D8-E661-4EE1-8098-CA2FEBC4AA5A}" type="datetimeFigureOut">
              <a:rPr kumimoji="1" lang="ja-JP" altLang="en-US" smtClean="0"/>
              <a:t>2019/9/21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C3D28-EBD1-4127-9F3B-0AD94C358BC7}" type="slidenum">
              <a:rPr kumimoji="1" lang="ja-JP" altLang="en-US" smtClean="0"/>
              <a:t>‹#›</a:t>
            </a:fld>
            <a:endParaRPr kumimoji="1" lang="ja-JP" altLang="en-US"/>
          </a:p>
        </p:txBody>
      </p:sp>
    </p:spTree>
    <p:extLst>
      <p:ext uri="{BB962C8B-B14F-4D97-AF65-F5344CB8AC3E}">
        <p14:creationId xmlns:p14="http://schemas.microsoft.com/office/powerpoint/2010/main" val="873948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Freeform 20">
            <a:extLst>
              <a:ext uri="{FF2B5EF4-FFF2-40B4-BE49-F238E27FC236}">
                <a16:creationId xmlns:a16="http://schemas.microsoft.com/office/drawing/2014/main" id="{F98E3466-2E91-4462-B52B-7D58B656D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2758"/>
            <a:ext cx="3392097" cy="2919017"/>
          </a:xfrm>
          <a:custGeom>
            <a:avLst/>
            <a:gdLst>
              <a:gd name="connsiteX0" fmla="*/ 0 w 4522796"/>
              <a:gd name="connsiteY0" fmla="*/ 2919017 h 2919017"/>
              <a:gd name="connsiteX1" fmla="*/ 4522796 w 4522796"/>
              <a:gd name="connsiteY1" fmla="*/ 2919017 h 2919017"/>
              <a:gd name="connsiteX2" fmla="*/ 3170909 w 4522796"/>
              <a:gd name="connsiteY2" fmla="*/ 0 h 2919017"/>
              <a:gd name="connsiteX3" fmla="*/ 0 w 4522796"/>
              <a:gd name="connsiteY3" fmla="*/ 0 h 2919017"/>
            </a:gdLst>
            <a:ahLst/>
            <a:cxnLst>
              <a:cxn ang="0">
                <a:pos x="connsiteX0" y="connsiteY0"/>
              </a:cxn>
              <a:cxn ang="0">
                <a:pos x="connsiteX1" y="connsiteY1"/>
              </a:cxn>
              <a:cxn ang="0">
                <a:pos x="connsiteX2" y="connsiteY2"/>
              </a:cxn>
              <a:cxn ang="0">
                <a:pos x="connsiteX3" y="connsiteY3"/>
              </a:cxn>
            </a:cxnLst>
            <a:rect l="l" t="t" r="r" b="b"/>
            <a:pathLst>
              <a:path w="4522796" h="2919017">
                <a:moveTo>
                  <a:pt x="0" y="2919017"/>
                </a:moveTo>
                <a:lnTo>
                  <a:pt x="4522796" y="2919017"/>
                </a:lnTo>
                <a:lnTo>
                  <a:pt x="3170909" y="0"/>
                </a:lnTo>
                <a:lnTo>
                  <a:pt x="0" y="0"/>
                </a:lnTo>
                <a:close/>
              </a:path>
            </a:pathLst>
          </a:custGeom>
          <a:solidFill>
            <a:srgbClr val="5562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048" name="Freeform 12">
            <a:extLst>
              <a:ext uri="{FF2B5EF4-FFF2-40B4-BE49-F238E27FC236}">
                <a16:creationId xmlns:a16="http://schemas.microsoft.com/office/drawing/2014/main" id="{1F00C019-8FAE-476B-89FD-48D3C9F05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5448626"/>
            <a:ext cx="4443893"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9" name="Freeform 22">
            <a:extLst>
              <a:ext uri="{FF2B5EF4-FFF2-40B4-BE49-F238E27FC236}">
                <a16:creationId xmlns:a16="http://schemas.microsoft.com/office/drawing/2014/main" id="{E7B46AB0-49CD-4AB7-B8BA-7BD5CDBC9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5066116" cy="1409374"/>
          </a:xfrm>
          <a:custGeom>
            <a:avLst/>
            <a:gdLst>
              <a:gd name="connsiteX0" fmla="*/ 0 w 6754821"/>
              <a:gd name="connsiteY0" fmla="*/ 0 h 1409374"/>
              <a:gd name="connsiteX1" fmla="*/ 6754821 w 6754821"/>
              <a:gd name="connsiteY1" fmla="*/ 0 h 1409374"/>
              <a:gd name="connsiteX2" fmla="*/ 6102096 w 6754821"/>
              <a:gd name="connsiteY2" fmla="*/ 1409374 h 1409374"/>
              <a:gd name="connsiteX3" fmla="*/ 0 w 6754821"/>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6754821" h="1409374">
                <a:moveTo>
                  <a:pt x="0" y="0"/>
                </a:moveTo>
                <a:lnTo>
                  <a:pt x="6754821" y="0"/>
                </a:lnTo>
                <a:lnTo>
                  <a:pt x="6102096" y="1409374"/>
                </a:lnTo>
                <a:lnTo>
                  <a:pt x="0" y="1409374"/>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Pundamilia (Haplochromis) nyererei male.jpg">
            <a:extLst>
              <a:ext uri="{FF2B5EF4-FFF2-40B4-BE49-F238E27FC236}">
                <a16:creationId xmlns:a16="http://schemas.microsoft.com/office/drawing/2014/main" id="{8B646760-4FBB-4194-B7AD-6B5C17DEC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08" y="662375"/>
            <a:ext cx="2967613" cy="1982905"/>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a:extLst>
              <a:ext uri="{FF2B5EF4-FFF2-40B4-BE49-F238E27FC236}">
                <a16:creationId xmlns:a16="http://schemas.microsoft.com/office/drawing/2014/main" id="{50B4C347-032B-4799-9802-21696251E8CF}"/>
              </a:ext>
            </a:extLst>
          </p:cNvPr>
          <p:cNvPicPr>
            <a:picLocks noChangeAspect="1"/>
          </p:cNvPicPr>
          <p:nvPr/>
        </p:nvPicPr>
        <p:blipFill>
          <a:blip r:embed="rId3"/>
          <a:stretch>
            <a:fillRect/>
          </a:stretch>
        </p:blipFill>
        <p:spPr>
          <a:xfrm>
            <a:off x="522514" y="2918760"/>
            <a:ext cx="8098971" cy="2588167"/>
          </a:xfrm>
          <a:prstGeom prst="rect">
            <a:avLst/>
          </a:prstGeom>
        </p:spPr>
      </p:pic>
      <p:sp>
        <p:nvSpPr>
          <p:cNvPr id="32" name="正方形/長方形 31">
            <a:extLst>
              <a:ext uri="{FF2B5EF4-FFF2-40B4-BE49-F238E27FC236}">
                <a16:creationId xmlns:a16="http://schemas.microsoft.com/office/drawing/2014/main" id="{25E05AEC-A929-4F79-A584-2EF6B5FD016E}"/>
              </a:ext>
            </a:extLst>
          </p:cNvPr>
          <p:cNvSpPr/>
          <p:nvPr/>
        </p:nvSpPr>
        <p:spPr>
          <a:xfrm>
            <a:off x="5896124" y="5506927"/>
            <a:ext cx="2725361" cy="369332"/>
          </a:xfrm>
          <a:prstGeom prst="rect">
            <a:avLst/>
          </a:prstGeom>
        </p:spPr>
        <p:txBody>
          <a:bodyPr wrap="none">
            <a:spAutoFit/>
          </a:bodyPr>
          <a:lstStyle/>
          <a:p>
            <a:r>
              <a:rPr lang="nl-NL" altLang="ja-JP" dirty="0">
                <a:solidFill>
                  <a:schemeClr val="bg1"/>
                </a:solidFill>
              </a:rPr>
              <a:t>G3, 2018, Vol 8: 2411-2420</a:t>
            </a:r>
            <a:endParaRPr lang="ja-JP" altLang="en-US" dirty="0">
              <a:solidFill>
                <a:schemeClr val="bg1"/>
              </a:solidFill>
            </a:endParaRPr>
          </a:p>
        </p:txBody>
      </p:sp>
      <p:sp>
        <p:nvSpPr>
          <p:cNvPr id="33" name="テキスト ボックス 32">
            <a:extLst>
              <a:ext uri="{FF2B5EF4-FFF2-40B4-BE49-F238E27FC236}">
                <a16:creationId xmlns:a16="http://schemas.microsoft.com/office/drawing/2014/main" id="{018075B8-C3C1-48B5-8DB2-D6EB4F2FECD2}"/>
              </a:ext>
            </a:extLst>
          </p:cNvPr>
          <p:cNvSpPr txBox="1"/>
          <p:nvPr/>
        </p:nvSpPr>
        <p:spPr>
          <a:xfrm>
            <a:off x="3736346" y="975952"/>
            <a:ext cx="5096435" cy="1355750"/>
          </a:xfrm>
          <a:prstGeom prst="rect">
            <a:avLst/>
          </a:prstGeom>
        </p:spPr>
        <p:txBody>
          <a:bodyPr vert="horz" lIns="91440" tIns="45720" rIns="91440" bIns="45720" rtlCol="0" anchor="b">
            <a:normAutofit lnSpcReduction="10000"/>
          </a:bodyPr>
          <a:lstStyle/>
          <a:p>
            <a:pPr defTabSz="914400">
              <a:lnSpc>
                <a:spcPct val="90000"/>
              </a:lnSpc>
              <a:spcBef>
                <a:spcPct val="0"/>
              </a:spcBef>
              <a:spcAft>
                <a:spcPts val="600"/>
              </a:spcAft>
            </a:pPr>
            <a:r>
              <a:rPr kumimoji="1" lang="en-US" altLang="ja-JP" sz="4700" dirty="0">
                <a:latin typeface="+mj-lt"/>
                <a:ea typeface="+mj-ea"/>
                <a:cs typeface="+mj-cs"/>
              </a:rPr>
              <a:t>SELDLA</a:t>
            </a:r>
            <a:r>
              <a:rPr kumimoji="1" lang="ja-JP" altLang="en-US" sz="4700" dirty="0">
                <a:latin typeface="+mj-lt"/>
                <a:ea typeface="+mj-ea"/>
                <a:cs typeface="+mj-cs"/>
              </a:rPr>
              <a:t>検証</a:t>
            </a:r>
            <a:endParaRPr kumimoji="1" lang="en-US" altLang="ja-JP" sz="4700" dirty="0">
              <a:latin typeface="+mj-lt"/>
              <a:ea typeface="+mj-ea"/>
              <a:cs typeface="+mj-cs"/>
            </a:endParaRPr>
          </a:p>
          <a:p>
            <a:pPr defTabSz="914400">
              <a:lnSpc>
                <a:spcPct val="90000"/>
              </a:lnSpc>
              <a:spcBef>
                <a:spcPct val="0"/>
              </a:spcBef>
              <a:spcAft>
                <a:spcPts val="600"/>
              </a:spcAft>
            </a:pPr>
            <a:r>
              <a:rPr kumimoji="1" lang="ja-JP" altLang="en-US" sz="4700" dirty="0">
                <a:latin typeface="+mj-lt"/>
                <a:ea typeface="+mj-ea"/>
                <a:cs typeface="+mj-cs"/>
              </a:rPr>
              <a:t>シクリッドゲノム</a:t>
            </a:r>
          </a:p>
        </p:txBody>
      </p:sp>
    </p:spTree>
    <p:extLst>
      <p:ext uri="{BB962C8B-B14F-4D97-AF65-F5344CB8AC3E}">
        <p14:creationId xmlns:p14="http://schemas.microsoft.com/office/powerpoint/2010/main" val="254751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四角形: 角を丸くする 77">
            <a:extLst>
              <a:ext uri="{FF2B5EF4-FFF2-40B4-BE49-F238E27FC236}">
                <a16:creationId xmlns:a16="http://schemas.microsoft.com/office/drawing/2014/main" id="{DAAE9C91-6A64-445A-BE07-A97AD5850800}"/>
              </a:ext>
            </a:extLst>
          </p:cNvPr>
          <p:cNvSpPr/>
          <p:nvPr/>
        </p:nvSpPr>
        <p:spPr>
          <a:xfrm>
            <a:off x="1803206" y="3940209"/>
            <a:ext cx="7059024" cy="28233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2CA5414-4CD7-405B-A020-A1C4412DEBEA}"/>
              </a:ext>
            </a:extLst>
          </p:cNvPr>
          <p:cNvSpPr/>
          <p:nvPr/>
        </p:nvSpPr>
        <p:spPr>
          <a:xfrm>
            <a:off x="1803206" y="869196"/>
            <a:ext cx="7059024" cy="28233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t>研究に用いたアコヤガイの家系</a:t>
            </a:r>
          </a:p>
        </p:txBody>
      </p:sp>
      <p:sp>
        <p:nvSpPr>
          <p:cNvPr id="36" name="テキスト ボックス 35">
            <a:extLst>
              <a:ext uri="{FF2B5EF4-FFF2-40B4-BE49-F238E27FC236}">
                <a16:creationId xmlns:a16="http://schemas.microsoft.com/office/drawing/2014/main" id="{8F679599-EB11-4DD0-8250-1FAB57CB6C8A}"/>
              </a:ext>
            </a:extLst>
          </p:cNvPr>
          <p:cNvSpPr txBox="1"/>
          <p:nvPr/>
        </p:nvSpPr>
        <p:spPr>
          <a:xfrm>
            <a:off x="3501172" y="948712"/>
            <a:ext cx="1047082" cy="369332"/>
          </a:xfrm>
          <a:prstGeom prst="rect">
            <a:avLst/>
          </a:prstGeom>
          <a:noFill/>
        </p:spPr>
        <p:txBody>
          <a:bodyPr wrap="none" rtlCol="0">
            <a:spAutoFit/>
          </a:bodyPr>
          <a:lstStyle/>
          <a:p>
            <a:r>
              <a:rPr kumimoji="1" lang="ja-JP" altLang="en-US" dirty="0">
                <a:solidFill>
                  <a:schemeClr val="accent1"/>
                </a:solidFill>
              </a:rPr>
              <a:t>♂ </a:t>
            </a:r>
            <a:r>
              <a:rPr kumimoji="1" lang="en-US" altLang="ja-JP" dirty="0">
                <a:solidFill>
                  <a:schemeClr val="accent1"/>
                </a:solidFill>
              </a:rPr>
              <a:t>4</a:t>
            </a:r>
            <a:r>
              <a:rPr kumimoji="1" lang="ja-JP" altLang="en-US" dirty="0">
                <a:solidFill>
                  <a:schemeClr val="accent1"/>
                </a:solidFill>
              </a:rPr>
              <a:t>個体</a:t>
            </a:r>
          </a:p>
        </p:txBody>
      </p:sp>
      <p:sp>
        <p:nvSpPr>
          <p:cNvPr id="37" name="テキスト ボックス 36">
            <a:extLst>
              <a:ext uri="{FF2B5EF4-FFF2-40B4-BE49-F238E27FC236}">
                <a16:creationId xmlns:a16="http://schemas.microsoft.com/office/drawing/2014/main" id="{BAC51D8A-4CED-4752-AACE-C59AFF2437F0}"/>
              </a:ext>
            </a:extLst>
          </p:cNvPr>
          <p:cNvSpPr txBox="1"/>
          <p:nvPr/>
        </p:nvSpPr>
        <p:spPr>
          <a:xfrm>
            <a:off x="1893120" y="948712"/>
            <a:ext cx="407484" cy="369332"/>
          </a:xfrm>
          <a:prstGeom prst="rect">
            <a:avLst/>
          </a:prstGeom>
          <a:noFill/>
        </p:spPr>
        <p:txBody>
          <a:bodyPr wrap="none" rtlCol="0">
            <a:spAutoFit/>
          </a:bodyPr>
          <a:lstStyle/>
          <a:p>
            <a:r>
              <a:rPr kumimoji="1" lang="en-US" altLang="ja-JP" b="1" u="sng" dirty="0"/>
              <a:t>F1</a:t>
            </a:r>
            <a:endParaRPr kumimoji="1" lang="ja-JP" altLang="en-US" b="1" u="sng" dirty="0"/>
          </a:p>
        </p:txBody>
      </p:sp>
      <p:sp>
        <p:nvSpPr>
          <p:cNvPr id="41" name="テキスト ボックス 40">
            <a:extLst>
              <a:ext uri="{FF2B5EF4-FFF2-40B4-BE49-F238E27FC236}">
                <a16:creationId xmlns:a16="http://schemas.microsoft.com/office/drawing/2014/main" id="{F7FED960-120C-483C-A18D-786E63AB6C8C}"/>
              </a:ext>
            </a:extLst>
          </p:cNvPr>
          <p:cNvSpPr txBox="1"/>
          <p:nvPr/>
        </p:nvSpPr>
        <p:spPr>
          <a:xfrm>
            <a:off x="7005813" y="948712"/>
            <a:ext cx="1047082" cy="369332"/>
          </a:xfrm>
          <a:prstGeom prst="rect">
            <a:avLst/>
          </a:prstGeom>
          <a:noFill/>
        </p:spPr>
        <p:txBody>
          <a:bodyPr wrap="none" rtlCol="0">
            <a:spAutoFit/>
          </a:bodyPr>
          <a:lstStyle/>
          <a:p>
            <a:r>
              <a:rPr kumimoji="1" lang="ja-JP" altLang="en-US" dirty="0">
                <a:solidFill>
                  <a:srgbClr val="FF0000"/>
                </a:solidFill>
              </a:rPr>
              <a:t>♀ </a:t>
            </a:r>
            <a:r>
              <a:rPr kumimoji="1" lang="en-US" altLang="ja-JP" dirty="0">
                <a:solidFill>
                  <a:srgbClr val="FF0000"/>
                </a:solidFill>
              </a:rPr>
              <a:t>3</a:t>
            </a:r>
            <a:r>
              <a:rPr kumimoji="1" lang="ja-JP" altLang="en-US" dirty="0">
                <a:solidFill>
                  <a:srgbClr val="FF0000"/>
                </a:solidFill>
              </a:rPr>
              <a:t>個体</a:t>
            </a:r>
          </a:p>
        </p:txBody>
      </p:sp>
      <p:grpSp>
        <p:nvGrpSpPr>
          <p:cNvPr id="4" name="グループ化 3">
            <a:extLst>
              <a:ext uri="{FF2B5EF4-FFF2-40B4-BE49-F238E27FC236}">
                <a16:creationId xmlns:a16="http://schemas.microsoft.com/office/drawing/2014/main" id="{3FB44060-4382-41C2-84B1-F527907D18DE}"/>
              </a:ext>
            </a:extLst>
          </p:cNvPr>
          <p:cNvGrpSpPr/>
          <p:nvPr/>
        </p:nvGrpSpPr>
        <p:grpSpPr>
          <a:xfrm>
            <a:off x="1947822" y="4342983"/>
            <a:ext cx="6914408" cy="1591167"/>
            <a:chOff x="749643" y="1235946"/>
            <a:chExt cx="6914408" cy="1591167"/>
          </a:xfrm>
        </p:grpSpPr>
        <p:pic>
          <p:nvPicPr>
            <p:cNvPr id="1026" name="Picture 2" descr="ã½ã¼ã¹ç»åãè¡¨ç¤º">
              <a:extLst>
                <a:ext uri="{FF2B5EF4-FFF2-40B4-BE49-F238E27FC236}">
                  <a16:creationId xmlns:a16="http://schemas.microsoft.com/office/drawing/2014/main" id="{186510A3-17EF-49EB-87A0-05347D50865B}"/>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749643" y="1235946"/>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ã½ã¼ã¹ç»åãè¡¨ç¤º">
              <a:extLst>
                <a:ext uri="{FF2B5EF4-FFF2-40B4-BE49-F238E27FC236}">
                  <a16:creationId xmlns:a16="http://schemas.microsoft.com/office/drawing/2014/main" id="{A57640DE-D12B-4AF2-85DC-1D5780A2DF6E}"/>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1677852" y="1235946"/>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ã½ã¼ã¹ç»åãè¡¨ç¤º">
              <a:extLst>
                <a:ext uri="{FF2B5EF4-FFF2-40B4-BE49-F238E27FC236}">
                  <a16:creationId xmlns:a16="http://schemas.microsoft.com/office/drawing/2014/main" id="{BE9CD774-777D-4124-9232-3CFB560F1737}"/>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2606061" y="1235946"/>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ã½ã¼ã¹ç»åãè¡¨ç¤º">
              <a:extLst>
                <a:ext uri="{FF2B5EF4-FFF2-40B4-BE49-F238E27FC236}">
                  <a16:creationId xmlns:a16="http://schemas.microsoft.com/office/drawing/2014/main" id="{7F5413C9-EA68-4753-8180-82B5B76B5366}"/>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3534269" y="1235946"/>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ã½ã¼ã¹ç»åãè¡¨ç¤º">
              <a:extLst>
                <a:ext uri="{FF2B5EF4-FFF2-40B4-BE49-F238E27FC236}">
                  <a16:creationId xmlns:a16="http://schemas.microsoft.com/office/drawing/2014/main" id="{80C34BC9-E0A1-4F3F-94F9-29159E84AF80}"/>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4879425" y="1235946"/>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ã½ã¼ã¹ç»åãè¡¨ç¤º">
              <a:extLst>
                <a:ext uri="{FF2B5EF4-FFF2-40B4-BE49-F238E27FC236}">
                  <a16:creationId xmlns:a16="http://schemas.microsoft.com/office/drawing/2014/main" id="{D0F5E6F1-E4AF-46E1-BDE7-F496CC3485EE}"/>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5807634" y="1235946"/>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ã½ã¼ã¹ç»åãè¡¨ç¤º">
              <a:extLst>
                <a:ext uri="{FF2B5EF4-FFF2-40B4-BE49-F238E27FC236}">
                  <a16:creationId xmlns:a16="http://schemas.microsoft.com/office/drawing/2014/main" id="{5146FB0E-E2F7-4A65-8FB6-CDD431DE22DB}"/>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6735842" y="1235946"/>
              <a:ext cx="928209" cy="667814"/>
            </a:xfrm>
            <a:prstGeom prst="rect">
              <a:avLst/>
            </a:prstGeom>
            <a:noFill/>
            <a:extLst>
              <a:ext uri="{909E8E84-426E-40DD-AFC4-6F175D3DCCD1}">
                <a14:hiddenFill xmlns:a14="http://schemas.microsoft.com/office/drawing/2010/main">
                  <a:solidFill>
                    <a:srgbClr val="FFFFFF"/>
                  </a:solidFill>
                </a14:hiddenFill>
              </a:ext>
            </a:extLst>
          </p:spPr>
        </p:pic>
        <p:sp>
          <p:nvSpPr>
            <p:cNvPr id="42" name="十字形 41">
              <a:extLst>
                <a:ext uri="{FF2B5EF4-FFF2-40B4-BE49-F238E27FC236}">
                  <a16:creationId xmlns:a16="http://schemas.microsoft.com/office/drawing/2014/main" id="{5DDAEAC1-5D1A-42F9-BDA2-8FFF14B13E9B}"/>
                </a:ext>
              </a:extLst>
            </p:cNvPr>
            <p:cNvSpPr/>
            <p:nvPr/>
          </p:nvSpPr>
          <p:spPr>
            <a:xfrm rot="2700000">
              <a:off x="4508809" y="1420391"/>
              <a:ext cx="298925" cy="298925"/>
            </a:xfrm>
            <a:prstGeom prst="plus">
              <a:avLst>
                <a:gd name="adj" fmla="val 42940"/>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43" name="下矢印 386">
              <a:extLst>
                <a:ext uri="{FF2B5EF4-FFF2-40B4-BE49-F238E27FC236}">
                  <a16:creationId xmlns:a16="http://schemas.microsoft.com/office/drawing/2014/main" id="{A31811E3-67F9-4D9E-8E72-62048086DA21}"/>
                </a:ext>
              </a:extLst>
            </p:cNvPr>
            <p:cNvSpPr/>
            <p:nvPr/>
          </p:nvSpPr>
          <p:spPr>
            <a:xfrm>
              <a:off x="4499863" y="1809489"/>
              <a:ext cx="316817" cy="277330"/>
            </a:xfrm>
            <a:prstGeom prst="downArrow">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pic>
          <p:nvPicPr>
            <p:cNvPr id="44" name="Picture 2" descr="ã½ã¼ã¹ç»åãè¡¨ç¤º">
              <a:extLst>
                <a:ext uri="{FF2B5EF4-FFF2-40B4-BE49-F238E27FC236}">
                  <a16:creationId xmlns:a16="http://schemas.microsoft.com/office/drawing/2014/main" id="{640DE533-01C5-4B9C-86A8-52E438D24DA7}"/>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2828361" y="2159299"/>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ã½ã¼ã¹ç»åãè¡¨ç¤º">
              <a:extLst>
                <a:ext uri="{FF2B5EF4-FFF2-40B4-BE49-F238E27FC236}">
                  <a16:creationId xmlns:a16="http://schemas.microsoft.com/office/drawing/2014/main" id="{DBB4413B-D778-4A16-8AC1-5A1F908812BB}"/>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3756570" y="2159299"/>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ã½ã¼ã¹ç»åãè¡¨ç¤º">
              <a:extLst>
                <a:ext uri="{FF2B5EF4-FFF2-40B4-BE49-F238E27FC236}">
                  <a16:creationId xmlns:a16="http://schemas.microsoft.com/office/drawing/2014/main" id="{53179676-5F2C-4FA6-A0B0-BE48B85A1BCF}"/>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4684778" y="2159299"/>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ã½ã¼ã¹ç»åãè¡¨ç¤º">
              <a:extLst>
                <a:ext uri="{FF2B5EF4-FFF2-40B4-BE49-F238E27FC236}">
                  <a16:creationId xmlns:a16="http://schemas.microsoft.com/office/drawing/2014/main" id="{A793EEE7-514D-4330-B96E-C4D3D8779A00}"/>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5612987" y="2159299"/>
              <a:ext cx="928209" cy="667814"/>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テキスト ボックス 47">
            <a:extLst>
              <a:ext uri="{FF2B5EF4-FFF2-40B4-BE49-F238E27FC236}">
                <a16:creationId xmlns:a16="http://schemas.microsoft.com/office/drawing/2014/main" id="{702A2E35-88C5-4BD7-A880-DAD4D077BA48}"/>
              </a:ext>
            </a:extLst>
          </p:cNvPr>
          <p:cNvSpPr txBox="1"/>
          <p:nvPr/>
        </p:nvSpPr>
        <p:spPr>
          <a:xfrm>
            <a:off x="2764036" y="1948153"/>
            <a:ext cx="2079415" cy="369332"/>
          </a:xfrm>
          <a:prstGeom prst="rect">
            <a:avLst/>
          </a:prstGeom>
          <a:noFill/>
        </p:spPr>
        <p:txBody>
          <a:bodyPr wrap="none" rtlCol="0">
            <a:spAutoFit/>
          </a:bodyPr>
          <a:lstStyle/>
          <a:p>
            <a:r>
              <a:rPr kumimoji="1" lang="en-US" altLang="ja-JP" b="1" u="sng" dirty="0"/>
              <a:t>F2</a:t>
            </a:r>
            <a:r>
              <a:rPr kumimoji="1" lang="ja-JP" altLang="en-US" dirty="0"/>
              <a:t>　着色 </a:t>
            </a:r>
            <a:r>
              <a:rPr kumimoji="1" lang="en-US" altLang="ja-JP" dirty="0"/>
              <a:t>20</a:t>
            </a:r>
            <a:r>
              <a:rPr kumimoji="1" lang="ja-JP" altLang="en-US" dirty="0"/>
              <a:t>個体　</a:t>
            </a:r>
          </a:p>
        </p:txBody>
      </p:sp>
      <p:pic>
        <p:nvPicPr>
          <p:cNvPr id="49" name="Picture 2" descr="ã½ã¼ã¹ç»åãè¡¨ç¤º">
            <a:extLst>
              <a:ext uri="{FF2B5EF4-FFF2-40B4-BE49-F238E27FC236}">
                <a16:creationId xmlns:a16="http://schemas.microsoft.com/office/drawing/2014/main" id="{51DBA028-A299-4296-8705-90E3051F2A7D}"/>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Effect>
                      <a14:artisticPencilSketch/>
                    </a14:imgEffect>
                  </a14:imgLayer>
                </a14:imgProps>
              </a:ext>
              <a:ext uri="{28A0092B-C50C-407E-A947-70E740481C1C}">
                <a14:useLocalDpi xmlns:a14="http://schemas.microsoft.com/office/drawing/2010/main" val="0"/>
              </a:ext>
            </a:extLst>
          </a:blip>
          <a:srcRect l="23517" t="20806" r="18901" b="23956"/>
          <a:stretch/>
        </p:blipFill>
        <p:spPr bwMode="auto">
          <a:xfrm>
            <a:off x="4026540" y="2962171"/>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ã½ã¼ã¹ç»åãè¡¨ç¤º">
            <a:extLst>
              <a:ext uri="{FF2B5EF4-FFF2-40B4-BE49-F238E27FC236}">
                <a16:creationId xmlns:a16="http://schemas.microsoft.com/office/drawing/2014/main" id="{FD5F800D-AAF8-48DD-998C-CDD066D6AE4B}"/>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Effect>
                      <a14:artisticPencilSketch/>
                    </a14:imgEffect>
                  </a14:imgLayer>
                </a14:imgProps>
              </a:ext>
              <a:ext uri="{28A0092B-C50C-407E-A947-70E740481C1C}">
                <a14:useLocalDpi xmlns:a14="http://schemas.microsoft.com/office/drawing/2010/main" val="0"/>
              </a:ext>
            </a:extLst>
          </a:blip>
          <a:srcRect l="23517" t="20806" r="18901" b="23956"/>
          <a:stretch/>
        </p:blipFill>
        <p:spPr bwMode="auto">
          <a:xfrm>
            <a:off x="4954749" y="2962171"/>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ã½ã¼ã¹ç»åãè¡¨ç¤º">
            <a:extLst>
              <a:ext uri="{FF2B5EF4-FFF2-40B4-BE49-F238E27FC236}">
                <a16:creationId xmlns:a16="http://schemas.microsoft.com/office/drawing/2014/main" id="{C86DB982-548A-4203-932B-95760032E597}"/>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Effect>
                      <a14:artisticPencilSketch/>
                    </a14:imgEffect>
                  </a14:imgLayer>
                </a14:imgProps>
              </a:ext>
              <a:ext uri="{28A0092B-C50C-407E-A947-70E740481C1C}">
                <a14:useLocalDpi xmlns:a14="http://schemas.microsoft.com/office/drawing/2010/main" val="0"/>
              </a:ext>
            </a:extLst>
          </a:blip>
          <a:srcRect l="23517" t="20806" r="18901" b="23956"/>
          <a:stretch/>
        </p:blipFill>
        <p:spPr bwMode="auto">
          <a:xfrm>
            <a:off x="5882957" y="2962171"/>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ã½ã¼ã¹ç»åãè¡¨ç¤º">
            <a:extLst>
              <a:ext uri="{FF2B5EF4-FFF2-40B4-BE49-F238E27FC236}">
                <a16:creationId xmlns:a16="http://schemas.microsoft.com/office/drawing/2014/main" id="{5777D7B0-F7F3-44F9-A1AA-B482EEFCFB99}"/>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Effect>
                      <a14:artisticPencilSketch/>
                    </a14:imgEffect>
                  </a14:imgLayer>
                </a14:imgProps>
              </a:ext>
              <a:ext uri="{28A0092B-C50C-407E-A947-70E740481C1C}">
                <a14:useLocalDpi xmlns:a14="http://schemas.microsoft.com/office/drawing/2010/main" val="0"/>
              </a:ext>
            </a:extLst>
          </a:blip>
          <a:srcRect l="23517" t="20806" r="18901" b="23956"/>
          <a:stretch/>
        </p:blipFill>
        <p:spPr bwMode="auto">
          <a:xfrm>
            <a:off x="6811166" y="2962171"/>
            <a:ext cx="928209" cy="667814"/>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634FCD3E-DA01-4CB3-BA95-228A7F7B84A6}"/>
              </a:ext>
            </a:extLst>
          </p:cNvPr>
          <p:cNvSpPr txBox="1"/>
          <p:nvPr/>
        </p:nvSpPr>
        <p:spPr>
          <a:xfrm>
            <a:off x="3238516" y="2751025"/>
            <a:ext cx="1742785" cy="369332"/>
          </a:xfrm>
          <a:prstGeom prst="rect">
            <a:avLst/>
          </a:prstGeom>
          <a:noFill/>
        </p:spPr>
        <p:txBody>
          <a:bodyPr wrap="none" rtlCol="0">
            <a:spAutoFit/>
          </a:bodyPr>
          <a:lstStyle/>
          <a:p>
            <a:r>
              <a:rPr kumimoji="1" lang="ja-JP" altLang="en-US" dirty="0"/>
              <a:t>白色 </a:t>
            </a:r>
            <a:r>
              <a:rPr kumimoji="1" lang="en-US" altLang="ja-JP" dirty="0"/>
              <a:t>100</a:t>
            </a:r>
            <a:r>
              <a:rPr kumimoji="1" lang="ja-JP" altLang="en-US" dirty="0"/>
              <a:t>個体　</a:t>
            </a:r>
          </a:p>
        </p:txBody>
      </p:sp>
      <p:sp>
        <p:nvSpPr>
          <p:cNvPr id="58" name="テキスト ボックス 57">
            <a:extLst>
              <a:ext uri="{FF2B5EF4-FFF2-40B4-BE49-F238E27FC236}">
                <a16:creationId xmlns:a16="http://schemas.microsoft.com/office/drawing/2014/main" id="{690EF1EF-04E6-40D0-BC60-A327EB046570}"/>
              </a:ext>
            </a:extLst>
          </p:cNvPr>
          <p:cNvSpPr txBox="1"/>
          <p:nvPr/>
        </p:nvSpPr>
        <p:spPr>
          <a:xfrm>
            <a:off x="2362438" y="3822746"/>
            <a:ext cx="814329"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dirty="0"/>
              <a:t>家系</a:t>
            </a:r>
            <a:r>
              <a:rPr kumimoji="1" lang="en-US" altLang="ja-JP" dirty="0"/>
              <a:t>B</a:t>
            </a:r>
            <a:endParaRPr kumimoji="1" lang="ja-JP" altLang="en-US" dirty="0"/>
          </a:p>
        </p:txBody>
      </p:sp>
      <p:sp>
        <p:nvSpPr>
          <p:cNvPr id="60" name="テキスト ボックス 59">
            <a:extLst>
              <a:ext uri="{FF2B5EF4-FFF2-40B4-BE49-F238E27FC236}">
                <a16:creationId xmlns:a16="http://schemas.microsoft.com/office/drawing/2014/main" id="{04610BEA-F82A-4D9F-819E-BA20BD9B6F48}"/>
              </a:ext>
            </a:extLst>
          </p:cNvPr>
          <p:cNvSpPr txBox="1"/>
          <p:nvPr/>
        </p:nvSpPr>
        <p:spPr>
          <a:xfrm>
            <a:off x="3501172" y="4048461"/>
            <a:ext cx="1047082" cy="369332"/>
          </a:xfrm>
          <a:prstGeom prst="rect">
            <a:avLst/>
          </a:prstGeom>
          <a:noFill/>
        </p:spPr>
        <p:txBody>
          <a:bodyPr wrap="none" rtlCol="0">
            <a:spAutoFit/>
          </a:bodyPr>
          <a:lstStyle/>
          <a:p>
            <a:r>
              <a:rPr kumimoji="1" lang="ja-JP" altLang="en-US" dirty="0">
                <a:solidFill>
                  <a:schemeClr val="accent1"/>
                </a:solidFill>
              </a:rPr>
              <a:t>♂ </a:t>
            </a:r>
            <a:r>
              <a:rPr kumimoji="1" lang="en-US" altLang="ja-JP" dirty="0">
                <a:solidFill>
                  <a:schemeClr val="accent1"/>
                </a:solidFill>
              </a:rPr>
              <a:t>4</a:t>
            </a:r>
            <a:r>
              <a:rPr kumimoji="1" lang="ja-JP" altLang="en-US" dirty="0">
                <a:solidFill>
                  <a:schemeClr val="accent1"/>
                </a:solidFill>
              </a:rPr>
              <a:t>個体</a:t>
            </a:r>
          </a:p>
        </p:txBody>
      </p:sp>
      <p:sp>
        <p:nvSpPr>
          <p:cNvPr id="61" name="テキスト ボックス 60">
            <a:extLst>
              <a:ext uri="{FF2B5EF4-FFF2-40B4-BE49-F238E27FC236}">
                <a16:creationId xmlns:a16="http://schemas.microsoft.com/office/drawing/2014/main" id="{A3B3289A-EE59-494C-93ED-9A1F177D5313}"/>
              </a:ext>
            </a:extLst>
          </p:cNvPr>
          <p:cNvSpPr txBox="1"/>
          <p:nvPr/>
        </p:nvSpPr>
        <p:spPr>
          <a:xfrm>
            <a:off x="1893120" y="4048461"/>
            <a:ext cx="407484" cy="369332"/>
          </a:xfrm>
          <a:prstGeom prst="rect">
            <a:avLst/>
          </a:prstGeom>
          <a:noFill/>
        </p:spPr>
        <p:txBody>
          <a:bodyPr wrap="none" rtlCol="0">
            <a:spAutoFit/>
          </a:bodyPr>
          <a:lstStyle/>
          <a:p>
            <a:r>
              <a:rPr kumimoji="1" lang="en-US" altLang="ja-JP" b="1" u="sng" dirty="0"/>
              <a:t>F1</a:t>
            </a:r>
            <a:endParaRPr kumimoji="1" lang="ja-JP" altLang="en-US" b="1" u="sng" dirty="0"/>
          </a:p>
        </p:txBody>
      </p:sp>
      <p:sp>
        <p:nvSpPr>
          <p:cNvPr id="65" name="テキスト ボックス 64">
            <a:extLst>
              <a:ext uri="{FF2B5EF4-FFF2-40B4-BE49-F238E27FC236}">
                <a16:creationId xmlns:a16="http://schemas.microsoft.com/office/drawing/2014/main" id="{6C6B0D5D-5CAF-4CBC-A83E-5E073E08BA24}"/>
              </a:ext>
            </a:extLst>
          </p:cNvPr>
          <p:cNvSpPr txBox="1"/>
          <p:nvPr/>
        </p:nvSpPr>
        <p:spPr>
          <a:xfrm>
            <a:off x="7005813" y="4048461"/>
            <a:ext cx="1047082" cy="369332"/>
          </a:xfrm>
          <a:prstGeom prst="rect">
            <a:avLst/>
          </a:prstGeom>
          <a:noFill/>
        </p:spPr>
        <p:txBody>
          <a:bodyPr wrap="none" rtlCol="0">
            <a:spAutoFit/>
          </a:bodyPr>
          <a:lstStyle/>
          <a:p>
            <a:r>
              <a:rPr kumimoji="1" lang="ja-JP" altLang="en-US" dirty="0">
                <a:solidFill>
                  <a:srgbClr val="FF0000"/>
                </a:solidFill>
              </a:rPr>
              <a:t>♀ </a:t>
            </a:r>
            <a:r>
              <a:rPr kumimoji="1" lang="en-US" altLang="ja-JP" dirty="0">
                <a:solidFill>
                  <a:srgbClr val="FF0000"/>
                </a:solidFill>
              </a:rPr>
              <a:t>3</a:t>
            </a:r>
            <a:r>
              <a:rPr kumimoji="1" lang="ja-JP" altLang="en-US" dirty="0">
                <a:solidFill>
                  <a:srgbClr val="FF0000"/>
                </a:solidFill>
              </a:rPr>
              <a:t>個体</a:t>
            </a:r>
          </a:p>
        </p:txBody>
      </p:sp>
      <p:grpSp>
        <p:nvGrpSpPr>
          <p:cNvPr id="6" name="グループ化 5">
            <a:extLst>
              <a:ext uri="{FF2B5EF4-FFF2-40B4-BE49-F238E27FC236}">
                <a16:creationId xmlns:a16="http://schemas.microsoft.com/office/drawing/2014/main" id="{2DD74D8A-F1B0-4644-99BB-9308AF561730}"/>
              </a:ext>
            </a:extLst>
          </p:cNvPr>
          <p:cNvGrpSpPr/>
          <p:nvPr/>
        </p:nvGrpSpPr>
        <p:grpSpPr>
          <a:xfrm>
            <a:off x="1947822" y="1249015"/>
            <a:ext cx="6914408" cy="1591167"/>
            <a:chOff x="749643" y="4335695"/>
            <a:chExt cx="6914408" cy="1591167"/>
          </a:xfrm>
        </p:grpSpPr>
        <p:pic>
          <p:nvPicPr>
            <p:cNvPr id="55" name="Picture 2" descr="ã½ã¼ã¹ç»åãè¡¨ç¤º">
              <a:extLst>
                <a:ext uri="{FF2B5EF4-FFF2-40B4-BE49-F238E27FC236}">
                  <a16:creationId xmlns:a16="http://schemas.microsoft.com/office/drawing/2014/main" id="{D46C6806-8391-4656-9D9D-2A53D68D76B8}"/>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749643" y="4335695"/>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ã½ã¼ã¹ç»åãè¡¨ç¤º">
              <a:extLst>
                <a:ext uri="{FF2B5EF4-FFF2-40B4-BE49-F238E27FC236}">
                  <a16:creationId xmlns:a16="http://schemas.microsoft.com/office/drawing/2014/main" id="{240901D7-99CA-4B07-BD93-64F7863B0440}"/>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1677852" y="4335695"/>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ã½ã¼ã¹ç»åãè¡¨ç¤º">
              <a:extLst>
                <a:ext uri="{FF2B5EF4-FFF2-40B4-BE49-F238E27FC236}">
                  <a16:creationId xmlns:a16="http://schemas.microsoft.com/office/drawing/2014/main" id="{FB91886D-8044-4A1F-839A-BD1AABDBC70C}"/>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2606061" y="4335695"/>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ã½ã¼ã¹ç»åãè¡¨ç¤º">
              <a:extLst>
                <a:ext uri="{FF2B5EF4-FFF2-40B4-BE49-F238E27FC236}">
                  <a16:creationId xmlns:a16="http://schemas.microsoft.com/office/drawing/2014/main" id="{35E16AB3-B03B-403E-A1DE-724613DEEE71}"/>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3534269" y="4335695"/>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ã½ã¼ã¹ç»åãè¡¨ç¤º">
              <a:extLst>
                <a:ext uri="{FF2B5EF4-FFF2-40B4-BE49-F238E27FC236}">
                  <a16:creationId xmlns:a16="http://schemas.microsoft.com/office/drawing/2014/main" id="{8B838BFF-98EF-4222-A94F-66928657FE5D}"/>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4879425" y="4335695"/>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ã½ã¼ã¹ç»åãè¡¨ç¤º">
              <a:extLst>
                <a:ext uri="{FF2B5EF4-FFF2-40B4-BE49-F238E27FC236}">
                  <a16:creationId xmlns:a16="http://schemas.microsoft.com/office/drawing/2014/main" id="{92F8C31E-3424-4A36-87ED-173A283D21A5}"/>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5807634" y="4335695"/>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ã½ã¼ã¹ç»åãè¡¨ç¤º">
              <a:extLst>
                <a:ext uri="{FF2B5EF4-FFF2-40B4-BE49-F238E27FC236}">
                  <a16:creationId xmlns:a16="http://schemas.microsoft.com/office/drawing/2014/main" id="{F305AD58-FEE0-4A2E-BAE1-A31E876C4431}"/>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6735842" y="4335695"/>
              <a:ext cx="928209" cy="667814"/>
            </a:xfrm>
            <a:prstGeom prst="rect">
              <a:avLst/>
            </a:prstGeom>
            <a:noFill/>
            <a:extLst>
              <a:ext uri="{909E8E84-426E-40DD-AFC4-6F175D3DCCD1}">
                <a14:hiddenFill xmlns:a14="http://schemas.microsoft.com/office/drawing/2010/main">
                  <a:solidFill>
                    <a:srgbClr val="FFFFFF"/>
                  </a:solidFill>
                </a14:hiddenFill>
              </a:ext>
            </a:extLst>
          </p:spPr>
        </p:pic>
        <p:sp>
          <p:nvSpPr>
            <p:cNvPr id="66" name="十字形 65">
              <a:extLst>
                <a:ext uri="{FF2B5EF4-FFF2-40B4-BE49-F238E27FC236}">
                  <a16:creationId xmlns:a16="http://schemas.microsoft.com/office/drawing/2014/main" id="{A18B3094-BE2E-483C-B337-169DF0BADF48}"/>
                </a:ext>
              </a:extLst>
            </p:cNvPr>
            <p:cNvSpPr/>
            <p:nvPr/>
          </p:nvSpPr>
          <p:spPr>
            <a:xfrm rot="2700000">
              <a:off x="4508809" y="4520140"/>
              <a:ext cx="298925" cy="298925"/>
            </a:xfrm>
            <a:prstGeom prst="plus">
              <a:avLst>
                <a:gd name="adj" fmla="val 42940"/>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67" name="下矢印 386">
              <a:extLst>
                <a:ext uri="{FF2B5EF4-FFF2-40B4-BE49-F238E27FC236}">
                  <a16:creationId xmlns:a16="http://schemas.microsoft.com/office/drawing/2014/main" id="{4BE421C1-EAA8-4460-A39B-754965F21458}"/>
                </a:ext>
              </a:extLst>
            </p:cNvPr>
            <p:cNvSpPr/>
            <p:nvPr/>
          </p:nvSpPr>
          <p:spPr>
            <a:xfrm>
              <a:off x="4499863" y="4909238"/>
              <a:ext cx="316817" cy="277330"/>
            </a:xfrm>
            <a:prstGeom prst="downArrow">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pic>
          <p:nvPicPr>
            <p:cNvPr id="68" name="Picture 2" descr="ã½ã¼ã¹ç»åãè¡¨ç¤º">
              <a:extLst>
                <a:ext uri="{FF2B5EF4-FFF2-40B4-BE49-F238E27FC236}">
                  <a16:creationId xmlns:a16="http://schemas.microsoft.com/office/drawing/2014/main" id="{E1210D4D-C683-4433-A9BE-5FEA2C411718}"/>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2828361" y="5259048"/>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ã½ã¼ã¹ç»åãè¡¨ç¤º">
              <a:extLst>
                <a:ext uri="{FF2B5EF4-FFF2-40B4-BE49-F238E27FC236}">
                  <a16:creationId xmlns:a16="http://schemas.microsoft.com/office/drawing/2014/main" id="{7B11D58A-42C3-44B6-886B-F0C0D3922216}"/>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3756570" y="5259048"/>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ã½ã¼ã¹ç»åãè¡¨ç¤º">
              <a:extLst>
                <a:ext uri="{FF2B5EF4-FFF2-40B4-BE49-F238E27FC236}">
                  <a16:creationId xmlns:a16="http://schemas.microsoft.com/office/drawing/2014/main" id="{6D35ABC8-7E95-4C9F-8856-1EAA52866F7B}"/>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4684778" y="5259048"/>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ã½ã¼ã¹ç»åãè¡¨ç¤º">
              <a:extLst>
                <a:ext uri="{FF2B5EF4-FFF2-40B4-BE49-F238E27FC236}">
                  <a16:creationId xmlns:a16="http://schemas.microsoft.com/office/drawing/2014/main" id="{0ADB7497-EC99-42E7-AA1A-5F8D575C47C1}"/>
                </a:ext>
              </a:extLst>
            </p:cNvPr>
            <p:cNvPicPr>
              <a:picLocks noChangeAspect="1" noChangeArrowheads="1"/>
            </p:cNvPicPr>
            <p:nvPr/>
          </p:nvPicPr>
          <p:blipFill rotWithShape="1">
            <a:blip r:embed="rId3" cstate="hqprint">
              <a:duotone>
                <a:prstClr val="black"/>
                <a:schemeClr val="tx1">
                  <a:tint val="45000"/>
                  <a:satMod val="400000"/>
                </a:schemeClr>
              </a:duotone>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5612987" y="5259048"/>
              <a:ext cx="928209" cy="66781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テキスト ボックス 71">
            <a:extLst>
              <a:ext uri="{FF2B5EF4-FFF2-40B4-BE49-F238E27FC236}">
                <a16:creationId xmlns:a16="http://schemas.microsoft.com/office/drawing/2014/main" id="{665D7C9C-D206-417F-BECD-48B9BAC9F0B7}"/>
              </a:ext>
            </a:extLst>
          </p:cNvPr>
          <p:cNvSpPr txBox="1"/>
          <p:nvPr/>
        </p:nvSpPr>
        <p:spPr>
          <a:xfrm>
            <a:off x="2764036" y="5047902"/>
            <a:ext cx="2079415" cy="369332"/>
          </a:xfrm>
          <a:prstGeom prst="rect">
            <a:avLst/>
          </a:prstGeom>
          <a:noFill/>
        </p:spPr>
        <p:txBody>
          <a:bodyPr wrap="none" rtlCol="0">
            <a:spAutoFit/>
          </a:bodyPr>
          <a:lstStyle/>
          <a:p>
            <a:r>
              <a:rPr kumimoji="1" lang="en-US" altLang="ja-JP" b="1" u="sng" dirty="0"/>
              <a:t>F2</a:t>
            </a:r>
            <a:r>
              <a:rPr kumimoji="1" lang="ja-JP" altLang="en-US" dirty="0"/>
              <a:t>　着色 </a:t>
            </a:r>
            <a:r>
              <a:rPr kumimoji="1" lang="en-US" altLang="ja-JP" dirty="0"/>
              <a:t>20</a:t>
            </a:r>
            <a:r>
              <a:rPr kumimoji="1" lang="ja-JP" altLang="en-US" dirty="0"/>
              <a:t>個体　</a:t>
            </a:r>
          </a:p>
        </p:txBody>
      </p:sp>
      <p:pic>
        <p:nvPicPr>
          <p:cNvPr id="73" name="Picture 2" descr="ã½ã¼ã¹ç»åãè¡¨ç¤º">
            <a:extLst>
              <a:ext uri="{FF2B5EF4-FFF2-40B4-BE49-F238E27FC236}">
                <a16:creationId xmlns:a16="http://schemas.microsoft.com/office/drawing/2014/main" id="{02653637-C117-4FB6-BEBC-7C82AF1824E0}"/>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Effect>
                      <a14:artisticPencilSketch/>
                    </a14:imgEffect>
                  </a14:imgLayer>
                </a14:imgProps>
              </a:ext>
              <a:ext uri="{28A0092B-C50C-407E-A947-70E740481C1C}">
                <a14:useLocalDpi xmlns:a14="http://schemas.microsoft.com/office/drawing/2010/main" val="0"/>
              </a:ext>
            </a:extLst>
          </a:blip>
          <a:srcRect l="23517" t="20806" r="18901" b="23956"/>
          <a:stretch/>
        </p:blipFill>
        <p:spPr bwMode="auto">
          <a:xfrm>
            <a:off x="4026540" y="6061920"/>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ã½ã¼ã¹ç»åãè¡¨ç¤º">
            <a:extLst>
              <a:ext uri="{FF2B5EF4-FFF2-40B4-BE49-F238E27FC236}">
                <a16:creationId xmlns:a16="http://schemas.microsoft.com/office/drawing/2014/main" id="{16558B3C-AB9C-4837-A526-E1F0C8D5B411}"/>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Effect>
                      <a14:artisticPencilSketch/>
                    </a14:imgEffect>
                  </a14:imgLayer>
                </a14:imgProps>
              </a:ext>
              <a:ext uri="{28A0092B-C50C-407E-A947-70E740481C1C}">
                <a14:useLocalDpi xmlns:a14="http://schemas.microsoft.com/office/drawing/2010/main" val="0"/>
              </a:ext>
            </a:extLst>
          </a:blip>
          <a:srcRect l="23517" t="20806" r="18901" b="23956"/>
          <a:stretch/>
        </p:blipFill>
        <p:spPr bwMode="auto">
          <a:xfrm>
            <a:off x="4954749" y="6061920"/>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ã½ã¼ã¹ç»åãè¡¨ç¤º">
            <a:extLst>
              <a:ext uri="{FF2B5EF4-FFF2-40B4-BE49-F238E27FC236}">
                <a16:creationId xmlns:a16="http://schemas.microsoft.com/office/drawing/2014/main" id="{B5F61AAE-3C39-40CC-AFCF-5D288DF548EE}"/>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Effect>
                      <a14:artisticPencilSketch/>
                    </a14:imgEffect>
                  </a14:imgLayer>
                </a14:imgProps>
              </a:ext>
              <a:ext uri="{28A0092B-C50C-407E-A947-70E740481C1C}">
                <a14:useLocalDpi xmlns:a14="http://schemas.microsoft.com/office/drawing/2010/main" val="0"/>
              </a:ext>
            </a:extLst>
          </a:blip>
          <a:srcRect l="23517" t="20806" r="18901" b="23956"/>
          <a:stretch/>
        </p:blipFill>
        <p:spPr bwMode="auto">
          <a:xfrm>
            <a:off x="5882957" y="6061920"/>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ã½ã¼ã¹ç»åãè¡¨ç¤º">
            <a:extLst>
              <a:ext uri="{FF2B5EF4-FFF2-40B4-BE49-F238E27FC236}">
                <a16:creationId xmlns:a16="http://schemas.microsoft.com/office/drawing/2014/main" id="{DC635A4B-9D8C-4EFF-80EE-0574F723E6E9}"/>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Effect>
                      <a14:artisticPencilSketch/>
                    </a14:imgEffect>
                  </a14:imgLayer>
                </a14:imgProps>
              </a:ext>
              <a:ext uri="{28A0092B-C50C-407E-A947-70E740481C1C}">
                <a14:useLocalDpi xmlns:a14="http://schemas.microsoft.com/office/drawing/2010/main" val="0"/>
              </a:ext>
            </a:extLst>
          </a:blip>
          <a:srcRect l="23517" t="20806" r="18901" b="23956"/>
          <a:stretch/>
        </p:blipFill>
        <p:spPr bwMode="auto">
          <a:xfrm>
            <a:off x="6811166" y="6061920"/>
            <a:ext cx="928209" cy="667814"/>
          </a:xfrm>
          <a:prstGeom prst="rect">
            <a:avLst/>
          </a:prstGeom>
          <a:noFill/>
          <a:extLst>
            <a:ext uri="{909E8E84-426E-40DD-AFC4-6F175D3DCCD1}">
              <a14:hiddenFill xmlns:a14="http://schemas.microsoft.com/office/drawing/2010/main">
                <a:solidFill>
                  <a:srgbClr val="FFFFFF"/>
                </a:solidFill>
              </a14:hiddenFill>
            </a:ext>
          </a:extLst>
        </p:spPr>
      </p:pic>
      <p:sp>
        <p:nvSpPr>
          <p:cNvPr id="77" name="テキスト ボックス 76">
            <a:extLst>
              <a:ext uri="{FF2B5EF4-FFF2-40B4-BE49-F238E27FC236}">
                <a16:creationId xmlns:a16="http://schemas.microsoft.com/office/drawing/2014/main" id="{357D43F2-A1A9-4308-9BC4-082F9CB13014}"/>
              </a:ext>
            </a:extLst>
          </p:cNvPr>
          <p:cNvSpPr txBox="1"/>
          <p:nvPr/>
        </p:nvSpPr>
        <p:spPr>
          <a:xfrm>
            <a:off x="3238516" y="5850774"/>
            <a:ext cx="1625766" cy="369332"/>
          </a:xfrm>
          <a:prstGeom prst="rect">
            <a:avLst/>
          </a:prstGeom>
          <a:noFill/>
        </p:spPr>
        <p:txBody>
          <a:bodyPr wrap="none" rtlCol="0">
            <a:spAutoFit/>
          </a:bodyPr>
          <a:lstStyle/>
          <a:p>
            <a:r>
              <a:rPr kumimoji="1" lang="ja-JP" altLang="en-US" dirty="0"/>
              <a:t>白色 </a:t>
            </a:r>
            <a:r>
              <a:rPr kumimoji="1" lang="en-US" altLang="ja-JP" dirty="0"/>
              <a:t>99</a:t>
            </a:r>
            <a:r>
              <a:rPr kumimoji="1" lang="ja-JP" altLang="en-US" dirty="0"/>
              <a:t>個体　</a:t>
            </a:r>
          </a:p>
        </p:txBody>
      </p:sp>
      <p:sp>
        <p:nvSpPr>
          <p:cNvPr id="2" name="テキスト ボックス 1">
            <a:extLst>
              <a:ext uri="{FF2B5EF4-FFF2-40B4-BE49-F238E27FC236}">
                <a16:creationId xmlns:a16="http://schemas.microsoft.com/office/drawing/2014/main" id="{59414E75-2FC0-47D3-A01E-EE2964B66AB8}"/>
              </a:ext>
            </a:extLst>
          </p:cNvPr>
          <p:cNvSpPr txBox="1"/>
          <p:nvPr/>
        </p:nvSpPr>
        <p:spPr>
          <a:xfrm>
            <a:off x="2364488" y="735632"/>
            <a:ext cx="81432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kumimoji="1" lang="ja-JP" altLang="en-US" dirty="0">
                <a:solidFill>
                  <a:schemeClr val="bg1"/>
                </a:solidFill>
              </a:rPr>
              <a:t>家系</a:t>
            </a:r>
            <a:r>
              <a:rPr kumimoji="1" lang="en-US" altLang="ja-JP" dirty="0">
                <a:solidFill>
                  <a:schemeClr val="bg1"/>
                </a:solidFill>
              </a:rPr>
              <a:t>A</a:t>
            </a:r>
            <a:endParaRPr kumimoji="1" lang="ja-JP" altLang="en-US" dirty="0">
              <a:solidFill>
                <a:schemeClr val="bg1"/>
              </a:solidFill>
            </a:endParaRPr>
          </a:p>
        </p:txBody>
      </p:sp>
      <p:pic>
        <p:nvPicPr>
          <p:cNvPr id="84" name="Picture 2" descr="ã½ã¼ã¹ç»åãè¡¨ç¤º">
            <a:extLst>
              <a:ext uri="{FF2B5EF4-FFF2-40B4-BE49-F238E27FC236}">
                <a16:creationId xmlns:a16="http://schemas.microsoft.com/office/drawing/2014/main" id="{95071C23-FCBE-4C67-B710-0E4400329396}"/>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378045" y="4044236"/>
            <a:ext cx="928209" cy="66781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ã½ã¼ã¹ç»åãè¡¨ç¤º">
            <a:extLst>
              <a:ext uri="{FF2B5EF4-FFF2-40B4-BE49-F238E27FC236}">
                <a16:creationId xmlns:a16="http://schemas.microsoft.com/office/drawing/2014/main" id="{CFF4DED2-10F8-4D14-A55A-2F452D14BF13}"/>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25067" b="73422" l="26867" r="78000">
                        <a14:foregroundMark x1="26933" y1="34311" x2="26933" y2="34311"/>
                        <a14:foregroundMark x1="37667" y1="31022" x2="37667" y2="31022"/>
                        <a14:foregroundMark x1="51200" y1="27556" x2="51200" y2="27556"/>
                        <a14:foregroundMark x1="60133" y1="26844" x2="60133" y2="26844"/>
                        <a14:foregroundMark x1="66600" y1="30044" x2="66600" y2="30044"/>
                        <a14:foregroundMark x1="72533" y1="36889" x2="72533" y2="36889"/>
                        <a14:foregroundMark x1="75467" y1="41156" x2="75467" y2="41156"/>
                        <a14:foregroundMark x1="73933" y1="51911" x2="73933" y2="51911"/>
                        <a14:foregroundMark x1="73600" y1="42667" x2="73600" y2="42667"/>
                        <a14:foregroundMark x1="43533" y1="28000" x2="43533" y2="28000"/>
                        <a14:foregroundMark x1="27467" y1="52444" x2="27467" y2="52444"/>
                        <a14:foregroundMark x1="35067" y1="71022" x2="35067" y2="71022"/>
                        <a14:foregroundMark x1="78000" y1="45156" x2="78000" y2="45156"/>
                        <a14:foregroundMark x1="66800" y1="63111" x2="66800" y2="63111"/>
                        <a14:foregroundMark x1="62733" y1="63911" x2="62733" y2="63911"/>
                        <a14:foregroundMark x1="58667" y1="66400" x2="58667" y2="66400"/>
                        <a14:foregroundMark x1="57333" y1="25067" x2="57333" y2="25067"/>
                        <a14:foregroundMark x1="48000" y1="26044" x2="48000" y2="26044"/>
                        <a14:foregroundMark x1="36400" y1="29778" x2="36400" y2="29778"/>
                        <a14:foregroundMark x1="36133" y1="73422" x2="36133" y2="73422"/>
                      </a14:backgroundRemoval>
                    </a14:imgEffect>
                  </a14:imgLayer>
                </a14:imgProps>
              </a:ext>
              <a:ext uri="{28A0092B-C50C-407E-A947-70E740481C1C}">
                <a14:useLocalDpi xmlns:a14="http://schemas.microsoft.com/office/drawing/2010/main" val="0"/>
              </a:ext>
            </a:extLst>
          </a:blip>
          <a:srcRect l="23517" t="20806" r="18901" b="23956"/>
          <a:stretch/>
        </p:blipFill>
        <p:spPr bwMode="auto">
          <a:xfrm>
            <a:off x="339770" y="2937315"/>
            <a:ext cx="928209" cy="667814"/>
          </a:xfrm>
          <a:prstGeom prst="rect">
            <a:avLst/>
          </a:prstGeom>
          <a:noFill/>
          <a:extLst>
            <a:ext uri="{909E8E84-426E-40DD-AFC4-6F175D3DCCD1}">
              <a14:hiddenFill xmlns:a14="http://schemas.microsoft.com/office/drawing/2010/main">
                <a:solidFill>
                  <a:srgbClr val="FFFFFF"/>
                </a:solidFill>
              </a14:hiddenFill>
            </a:ext>
          </a:extLst>
        </p:spPr>
      </p:pic>
      <p:sp>
        <p:nvSpPr>
          <p:cNvPr id="86" name="十字形 85">
            <a:extLst>
              <a:ext uri="{FF2B5EF4-FFF2-40B4-BE49-F238E27FC236}">
                <a16:creationId xmlns:a16="http://schemas.microsoft.com/office/drawing/2014/main" id="{59D1B4C5-5B22-4B89-9396-5C6A003D4E65}"/>
              </a:ext>
            </a:extLst>
          </p:cNvPr>
          <p:cNvSpPr/>
          <p:nvPr/>
        </p:nvSpPr>
        <p:spPr>
          <a:xfrm rot="2700000">
            <a:off x="653364" y="3654781"/>
            <a:ext cx="298925" cy="298925"/>
          </a:xfrm>
          <a:prstGeom prst="plus">
            <a:avLst>
              <a:gd name="adj" fmla="val 42940"/>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87" name="下矢印 386">
            <a:extLst>
              <a:ext uri="{FF2B5EF4-FFF2-40B4-BE49-F238E27FC236}">
                <a16:creationId xmlns:a16="http://schemas.microsoft.com/office/drawing/2014/main" id="{362832C6-D9E4-4FDD-B1DB-7B52C123B8AE}"/>
              </a:ext>
            </a:extLst>
          </p:cNvPr>
          <p:cNvSpPr/>
          <p:nvPr/>
        </p:nvSpPr>
        <p:spPr>
          <a:xfrm rot="16200000">
            <a:off x="1278553" y="3641238"/>
            <a:ext cx="316817" cy="277330"/>
          </a:xfrm>
          <a:prstGeom prst="downArrow">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1F862DAC-8A0F-458D-8044-E6DC6A718702}"/>
              </a:ext>
            </a:extLst>
          </p:cNvPr>
          <p:cNvSpPr txBox="1"/>
          <p:nvPr/>
        </p:nvSpPr>
        <p:spPr>
          <a:xfrm>
            <a:off x="136028" y="2526828"/>
            <a:ext cx="407484" cy="369332"/>
          </a:xfrm>
          <a:prstGeom prst="rect">
            <a:avLst/>
          </a:prstGeom>
          <a:noFill/>
        </p:spPr>
        <p:txBody>
          <a:bodyPr wrap="none" rtlCol="0">
            <a:spAutoFit/>
          </a:bodyPr>
          <a:lstStyle/>
          <a:p>
            <a:r>
              <a:rPr kumimoji="1" lang="en-US" altLang="ja-JP" b="1" u="sng" dirty="0"/>
              <a:t>F0</a:t>
            </a:r>
            <a:endParaRPr kumimoji="1" lang="ja-JP" altLang="en-US" b="1" u="sng" dirty="0"/>
          </a:p>
        </p:txBody>
      </p:sp>
      <p:sp>
        <p:nvSpPr>
          <p:cNvPr id="8" name="正方形/長方形 7">
            <a:extLst>
              <a:ext uri="{FF2B5EF4-FFF2-40B4-BE49-F238E27FC236}">
                <a16:creationId xmlns:a16="http://schemas.microsoft.com/office/drawing/2014/main" id="{D975FF60-3277-4B9E-9239-64AF45B209A0}"/>
              </a:ext>
            </a:extLst>
          </p:cNvPr>
          <p:cNvSpPr/>
          <p:nvPr/>
        </p:nvSpPr>
        <p:spPr>
          <a:xfrm>
            <a:off x="-13639" y="3086556"/>
            <a:ext cx="415498" cy="369332"/>
          </a:xfrm>
          <a:prstGeom prst="rect">
            <a:avLst/>
          </a:prstGeom>
        </p:spPr>
        <p:txBody>
          <a:bodyPr wrap="none">
            <a:spAutoFit/>
          </a:bodyPr>
          <a:lstStyle/>
          <a:p>
            <a:r>
              <a:rPr kumimoji="1" lang="ja-JP" altLang="en-US" dirty="0">
                <a:solidFill>
                  <a:schemeClr val="accent1"/>
                </a:solidFill>
              </a:rPr>
              <a:t>♂</a:t>
            </a:r>
            <a:endParaRPr lang="ja-JP" altLang="en-US" dirty="0"/>
          </a:p>
        </p:txBody>
      </p:sp>
      <p:sp>
        <p:nvSpPr>
          <p:cNvPr id="9" name="正方形/長方形 8">
            <a:extLst>
              <a:ext uri="{FF2B5EF4-FFF2-40B4-BE49-F238E27FC236}">
                <a16:creationId xmlns:a16="http://schemas.microsoft.com/office/drawing/2014/main" id="{0E43738F-539A-476B-A9E6-39C5DF9F28BE}"/>
              </a:ext>
            </a:extLst>
          </p:cNvPr>
          <p:cNvSpPr/>
          <p:nvPr/>
        </p:nvSpPr>
        <p:spPr>
          <a:xfrm>
            <a:off x="-29121" y="4233127"/>
            <a:ext cx="415498" cy="369332"/>
          </a:xfrm>
          <a:prstGeom prst="rect">
            <a:avLst/>
          </a:prstGeom>
        </p:spPr>
        <p:txBody>
          <a:bodyPr wrap="none">
            <a:spAutoFit/>
          </a:bodyPr>
          <a:lstStyle/>
          <a:p>
            <a:r>
              <a:rPr kumimoji="1" lang="ja-JP" altLang="en-US" dirty="0">
                <a:solidFill>
                  <a:srgbClr val="FF0000"/>
                </a:solidFill>
              </a:rPr>
              <a:t>♀</a:t>
            </a:r>
            <a:endParaRPr lang="ja-JP" altLang="en-US" dirty="0"/>
          </a:p>
        </p:txBody>
      </p:sp>
    </p:spTree>
    <p:extLst>
      <p:ext uri="{BB962C8B-B14F-4D97-AF65-F5344CB8AC3E}">
        <p14:creationId xmlns:p14="http://schemas.microsoft.com/office/powerpoint/2010/main" val="3000117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9A04B878-BC18-4F73-9CC6-DDBC214ECA29}"/>
              </a:ext>
            </a:extLst>
          </p:cNvPr>
          <p:cNvPicPr>
            <a:picLocks noChangeAspect="1"/>
          </p:cNvPicPr>
          <p:nvPr/>
        </p:nvPicPr>
        <p:blipFill rotWithShape="1">
          <a:blip r:embed="rId3"/>
          <a:srcRect t="13483"/>
          <a:stretch/>
        </p:blipFill>
        <p:spPr>
          <a:xfrm>
            <a:off x="100480" y="1467264"/>
            <a:ext cx="9088225" cy="3998740"/>
          </a:xfrm>
          <a:prstGeom prst="rect">
            <a:avLst/>
          </a:prstGeom>
        </p:spPr>
      </p:pic>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t>親の推定</a:t>
            </a:r>
          </a:p>
        </p:txBody>
      </p:sp>
      <p:cxnSp>
        <p:nvCxnSpPr>
          <p:cNvPr id="6" name="直線コネクタ 5">
            <a:extLst>
              <a:ext uri="{FF2B5EF4-FFF2-40B4-BE49-F238E27FC236}">
                <a16:creationId xmlns:a16="http://schemas.microsoft.com/office/drawing/2014/main" id="{EC8E1955-7604-4164-B366-DA7399382E67}"/>
              </a:ext>
            </a:extLst>
          </p:cNvPr>
          <p:cNvCxnSpPr/>
          <p:nvPr/>
        </p:nvCxnSpPr>
        <p:spPr>
          <a:xfrm>
            <a:off x="656657" y="5529424"/>
            <a:ext cx="1355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F0F1B62-78A8-43D6-9B1E-CCDAF03DD555}"/>
              </a:ext>
            </a:extLst>
          </p:cNvPr>
          <p:cNvCxnSpPr/>
          <p:nvPr/>
        </p:nvCxnSpPr>
        <p:spPr>
          <a:xfrm>
            <a:off x="2071343" y="5529424"/>
            <a:ext cx="1355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2C0DB8B-FD31-45C2-B527-FBF541028E49}"/>
              </a:ext>
            </a:extLst>
          </p:cNvPr>
          <p:cNvCxnSpPr/>
          <p:nvPr/>
        </p:nvCxnSpPr>
        <p:spPr>
          <a:xfrm>
            <a:off x="3486029" y="5529424"/>
            <a:ext cx="1355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AD2CC04-333D-4162-A96C-8FDF21506E2F}"/>
              </a:ext>
            </a:extLst>
          </p:cNvPr>
          <p:cNvCxnSpPr/>
          <p:nvPr/>
        </p:nvCxnSpPr>
        <p:spPr>
          <a:xfrm>
            <a:off x="4900715" y="5529424"/>
            <a:ext cx="1355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91FF600-4348-46A7-AB4A-86078F711D14}"/>
              </a:ext>
            </a:extLst>
          </p:cNvPr>
          <p:cNvCxnSpPr/>
          <p:nvPr/>
        </p:nvCxnSpPr>
        <p:spPr>
          <a:xfrm>
            <a:off x="6307665" y="5529424"/>
            <a:ext cx="1355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0DD7CE7-4AE6-43DE-9478-0EAC9E074CDC}"/>
              </a:ext>
            </a:extLst>
          </p:cNvPr>
          <p:cNvCxnSpPr/>
          <p:nvPr/>
        </p:nvCxnSpPr>
        <p:spPr>
          <a:xfrm>
            <a:off x="7722351" y="5529424"/>
            <a:ext cx="1355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94719F2-90E1-49F9-9C7C-50223313AB7F}"/>
              </a:ext>
            </a:extLst>
          </p:cNvPr>
          <p:cNvSpPr txBox="1"/>
          <p:nvPr/>
        </p:nvSpPr>
        <p:spPr>
          <a:xfrm>
            <a:off x="1050875" y="5532968"/>
            <a:ext cx="566892" cy="363619"/>
          </a:xfrm>
          <a:prstGeom prst="rect">
            <a:avLst/>
          </a:prstGeom>
          <a:noFill/>
        </p:spPr>
        <p:txBody>
          <a:bodyPr wrap="none" rtlCol="0">
            <a:spAutoFit/>
          </a:bodyPr>
          <a:lstStyle/>
          <a:p>
            <a:r>
              <a:rPr kumimoji="1" lang="en-US" altLang="ja-JP" dirty="0"/>
              <a:t>f-A1</a:t>
            </a:r>
            <a:endParaRPr kumimoji="1" lang="ja-JP" altLang="en-US" dirty="0"/>
          </a:p>
        </p:txBody>
      </p:sp>
      <p:sp>
        <p:nvSpPr>
          <p:cNvPr id="15" name="テキスト ボックス 14">
            <a:extLst>
              <a:ext uri="{FF2B5EF4-FFF2-40B4-BE49-F238E27FC236}">
                <a16:creationId xmlns:a16="http://schemas.microsoft.com/office/drawing/2014/main" id="{76BFB998-D5B5-4EA3-9445-56537180B48D}"/>
              </a:ext>
            </a:extLst>
          </p:cNvPr>
          <p:cNvSpPr txBox="1"/>
          <p:nvPr/>
        </p:nvSpPr>
        <p:spPr>
          <a:xfrm>
            <a:off x="2476953" y="5532968"/>
            <a:ext cx="566892" cy="363619"/>
          </a:xfrm>
          <a:prstGeom prst="rect">
            <a:avLst/>
          </a:prstGeom>
          <a:noFill/>
        </p:spPr>
        <p:txBody>
          <a:bodyPr wrap="none" rtlCol="0">
            <a:spAutoFit/>
          </a:bodyPr>
          <a:lstStyle/>
          <a:p>
            <a:r>
              <a:rPr kumimoji="1" lang="en-US" altLang="ja-JP" dirty="0"/>
              <a:t>f-A2</a:t>
            </a:r>
            <a:endParaRPr kumimoji="1" lang="ja-JP" altLang="en-US" dirty="0"/>
          </a:p>
        </p:txBody>
      </p:sp>
      <p:sp>
        <p:nvSpPr>
          <p:cNvPr id="16" name="テキスト ボックス 15">
            <a:extLst>
              <a:ext uri="{FF2B5EF4-FFF2-40B4-BE49-F238E27FC236}">
                <a16:creationId xmlns:a16="http://schemas.microsoft.com/office/drawing/2014/main" id="{BCA2B4AE-DC07-4FA0-9A08-94B00DCD0B6A}"/>
              </a:ext>
            </a:extLst>
          </p:cNvPr>
          <p:cNvSpPr txBox="1"/>
          <p:nvPr/>
        </p:nvSpPr>
        <p:spPr>
          <a:xfrm>
            <a:off x="3870684" y="5532968"/>
            <a:ext cx="566892" cy="363619"/>
          </a:xfrm>
          <a:prstGeom prst="rect">
            <a:avLst/>
          </a:prstGeom>
          <a:noFill/>
        </p:spPr>
        <p:txBody>
          <a:bodyPr wrap="none" rtlCol="0">
            <a:spAutoFit/>
          </a:bodyPr>
          <a:lstStyle/>
          <a:p>
            <a:r>
              <a:rPr kumimoji="1" lang="en-US" altLang="ja-JP" dirty="0"/>
              <a:t>f-A3</a:t>
            </a:r>
            <a:endParaRPr kumimoji="1" lang="ja-JP" altLang="en-US" dirty="0"/>
          </a:p>
        </p:txBody>
      </p:sp>
      <p:sp>
        <p:nvSpPr>
          <p:cNvPr id="17" name="テキスト ボックス 16">
            <a:extLst>
              <a:ext uri="{FF2B5EF4-FFF2-40B4-BE49-F238E27FC236}">
                <a16:creationId xmlns:a16="http://schemas.microsoft.com/office/drawing/2014/main" id="{D2F47485-B0D3-44F4-99A7-2BD6A0B7E166}"/>
              </a:ext>
            </a:extLst>
          </p:cNvPr>
          <p:cNvSpPr txBox="1"/>
          <p:nvPr/>
        </p:nvSpPr>
        <p:spPr>
          <a:xfrm>
            <a:off x="5296762" y="5532968"/>
            <a:ext cx="559001" cy="363619"/>
          </a:xfrm>
          <a:prstGeom prst="rect">
            <a:avLst/>
          </a:prstGeom>
          <a:noFill/>
        </p:spPr>
        <p:txBody>
          <a:bodyPr wrap="none" rtlCol="0">
            <a:spAutoFit/>
          </a:bodyPr>
          <a:lstStyle/>
          <a:p>
            <a:r>
              <a:rPr kumimoji="1" lang="en-US" altLang="ja-JP" dirty="0"/>
              <a:t>f-B1</a:t>
            </a:r>
            <a:endParaRPr kumimoji="1" lang="ja-JP" altLang="en-US" dirty="0"/>
          </a:p>
        </p:txBody>
      </p:sp>
      <p:sp>
        <p:nvSpPr>
          <p:cNvPr id="18" name="テキスト ボックス 17">
            <a:extLst>
              <a:ext uri="{FF2B5EF4-FFF2-40B4-BE49-F238E27FC236}">
                <a16:creationId xmlns:a16="http://schemas.microsoft.com/office/drawing/2014/main" id="{CC7318FB-9B22-4C37-A42A-86748B290A73}"/>
              </a:ext>
            </a:extLst>
          </p:cNvPr>
          <p:cNvSpPr txBox="1"/>
          <p:nvPr/>
        </p:nvSpPr>
        <p:spPr>
          <a:xfrm>
            <a:off x="6822220" y="5532968"/>
            <a:ext cx="559001" cy="363619"/>
          </a:xfrm>
          <a:prstGeom prst="rect">
            <a:avLst/>
          </a:prstGeom>
          <a:noFill/>
        </p:spPr>
        <p:txBody>
          <a:bodyPr wrap="none" rtlCol="0">
            <a:spAutoFit/>
          </a:bodyPr>
          <a:lstStyle/>
          <a:p>
            <a:r>
              <a:rPr kumimoji="1" lang="en-US" altLang="ja-JP" dirty="0"/>
              <a:t>f-B2</a:t>
            </a:r>
            <a:endParaRPr kumimoji="1" lang="ja-JP" altLang="en-US" dirty="0"/>
          </a:p>
        </p:txBody>
      </p:sp>
      <p:sp>
        <p:nvSpPr>
          <p:cNvPr id="19" name="テキスト ボックス 18">
            <a:extLst>
              <a:ext uri="{FF2B5EF4-FFF2-40B4-BE49-F238E27FC236}">
                <a16:creationId xmlns:a16="http://schemas.microsoft.com/office/drawing/2014/main" id="{70B2DCA6-0D45-4B92-B0DC-E619F1D742C4}"/>
              </a:ext>
            </a:extLst>
          </p:cNvPr>
          <p:cNvSpPr txBox="1"/>
          <p:nvPr/>
        </p:nvSpPr>
        <p:spPr>
          <a:xfrm>
            <a:off x="8248298" y="5532968"/>
            <a:ext cx="559001" cy="363619"/>
          </a:xfrm>
          <a:prstGeom prst="rect">
            <a:avLst/>
          </a:prstGeom>
          <a:noFill/>
        </p:spPr>
        <p:txBody>
          <a:bodyPr wrap="none" rtlCol="0">
            <a:spAutoFit/>
          </a:bodyPr>
          <a:lstStyle/>
          <a:p>
            <a:r>
              <a:rPr kumimoji="1" lang="en-US" altLang="ja-JP" dirty="0"/>
              <a:t>f-B3</a:t>
            </a:r>
          </a:p>
        </p:txBody>
      </p:sp>
      <p:sp>
        <p:nvSpPr>
          <p:cNvPr id="21" name="正方形/長方形 20">
            <a:extLst>
              <a:ext uri="{FF2B5EF4-FFF2-40B4-BE49-F238E27FC236}">
                <a16:creationId xmlns:a16="http://schemas.microsoft.com/office/drawing/2014/main" id="{BA50D7D1-F658-4A1B-B007-AA0DC3E3F40F}"/>
              </a:ext>
            </a:extLst>
          </p:cNvPr>
          <p:cNvSpPr/>
          <p:nvPr/>
        </p:nvSpPr>
        <p:spPr>
          <a:xfrm>
            <a:off x="2556095" y="4035595"/>
            <a:ext cx="187967" cy="14113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AC91BEDE-8804-4E97-A409-AA2693F525F3}"/>
              </a:ext>
            </a:extLst>
          </p:cNvPr>
          <p:cNvGrpSpPr/>
          <p:nvPr/>
        </p:nvGrpSpPr>
        <p:grpSpPr>
          <a:xfrm>
            <a:off x="1128296" y="2373587"/>
            <a:ext cx="7262995" cy="3073371"/>
            <a:chOff x="951323" y="2260880"/>
            <a:chExt cx="7377115" cy="3121661"/>
          </a:xfrm>
        </p:grpSpPr>
        <p:sp>
          <p:nvSpPr>
            <p:cNvPr id="22" name="正方形/長方形 21">
              <a:extLst>
                <a:ext uri="{FF2B5EF4-FFF2-40B4-BE49-F238E27FC236}">
                  <a16:creationId xmlns:a16="http://schemas.microsoft.com/office/drawing/2014/main" id="{8266D457-8C86-4D8D-9D2D-45D2FA6944EB}"/>
                </a:ext>
              </a:extLst>
            </p:cNvPr>
            <p:cNvSpPr/>
            <p:nvPr/>
          </p:nvSpPr>
          <p:spPr>
            <a:xfrm>
              <a:off x="2619120" y="2260881"/>
              <a:ext cx="666692" cy="312166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00AAB68F-3B46-48E8-B532-57976EAF5593}"/>
                </a:ext>
              </a:extLst>
            </p:cNvPr>
            <p:cNvSpPr/>
            <p:nvPr/>
          </p:nvSpPr>
          <p:spPr>
            <a:xfrm>
              <a:off x="1848898" y="2260881"/>
              <a:ext cx="526014" cy="312166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27753A7C-A523-43E6-968E-580C5B18CF8A}"/>
                </a:ext>
              </a:extLst>
            </p:cNvPr>
            <p:cNvSpPr/>
            <p:nvPr/>
          </p:nvSpPr>
          <p:spPr>
            <a:xfrm>
              <a:off x="951323" y="2260880"/>
              <a:ext cx="213100" cy="312166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1E75ADA-E49A-4C29-981D-59FD91477D08}"/>
                </a:ext>
              </a:extLst>
            </p:cNvPr>
            <p:cNvSpPr/>
            <p:nvPr/>
          </p:nvSpPr>
          <p:spPr>
            <a:xfrm>
              <a:off x="3833780" y="2260880"/>
              <a:ext cx="190920" cy="312166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9C6F4B2-7FCE-4535-8415-5E378564AD23}"/>
                </a:ext>
              </a:extLst>
            </p:cNvPr>
            <p:cNvSpPr/>
            <p:nvPr/>
          </p:nvSpPr>
          <p:spPr>
            <a:xfrm>
              <a:off x="5281412" y="2260880"/>
              <a:ext cx="190920" cy="312166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A0375A0-110E-461D-8068-7786C3384B07}"/>
                </a:ext>
              </a:extLst>
            </p:cNvPr>
            <p:cNvSpPr/>
            <p:nvPr/>
          </p:nvSpPr>
          <p:spPr>
            <a:xfrm>
              <a:off x="6709465" y="2260880"/>
              <a:ext cx="190920" cy="312166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D15CF7A-89C1-476E-82F6-91CBE23BA20E}"/>
                </a:ext>
              </a:extLst>
            </p:cNvPr>
            <p:cNvSpPr/>
            <p:nvPr/>
          </p:nvSpPr>
          <p:spPr>
            <a:xfrm>
              <a:off x="8137518" y="2260880"/>
              <a:ext cx="190920" cy="312166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a:extLst>
              <a:ext uri="{FF2B5EF4-FFF2-40B4-BE49-F238E27FC236}">
                <a16:creationId xmlns:a16="http://schemas.microsoft.com/office/drawing/2014/main" id="{12193AFA-02A2-483D-9D6C-906B054EAD43}"/>
              </a:ext>
            </a:extLst>
          </p:cNvPr>
          <p:cNvSpPr/>
          <p:nvPr/>
        </p:nvSpPr>
        <p:spPr>
          <a:xfrm>
            <a:off x="633314" y="5961539"/>
            <a:ext cx="794459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latin typeface="メイリオ" panose="020B0604030504040204" pitchFamily="50" charset="-128"/>
                <a:ea typeface="メイリオ" panose="020B0604030504040204" pitchFamily="50" charset="-128"/>
              </a:rPr>
              <a:t>最小のメンデルエラー率となる親の組み合わせのエラー率は</a:t>
            </a:r>
            <a:r>
              <a:rPr lang="en-US" altLang="ja-JP" dirty="0">
                <a:latin typeface="メイリオ" panose="020B0604030504040204" pitchFamily="50" charset="-128"/>
                <a:ea typeface="メイリオ" panose="020B0604030504040204" pitchFamily="50" charset="-128"/>
              </a:rPr>
              <a:t>2.7%</a:t>
            </a:r>
            <a:r>
              <a:rPr lang="ja-JP" altLang="en-US" dirty="0">
                <a:latin typeface="メイリオ" panose="020B0604030504040204" pitchFamily="50" charset="-128"/>
                <a:ea typeface="メイリオ" panose="020B0604030504040204" pitchFamily="50" charset="-128"/>
              </a:rPr>
              <a:t>であり、片親が正しい場合は</a:t>
            </a:r>
            <a:r>
              <a:rPr lang="en-US" altLang="ja-JP" dirty="0">
                <a:latin typeface="メイリオ" panose="020B0604030504040204" pitchFamily="50" charset="-128"/>
                <a:ea typeface="メイリオ" panose="020B0604030504040204" pitchFamily="50" charset="-128"/>
              </a:rPr>
              <a:t>5~7%</a:t>
            </a:r>
            <a:r>
              <a:rPr lang="ja-JP" altLang="en-US" dirty="0" err="1">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両方間違った場合は</a:t>
            </a:r>
            <a:r>
              <a:rPr lang="en-US" altLang="ja-JP" dirty="0">
                <a:latin typeface="メイリオ" panose="020B0604030504040204" pitchFamily="50" charset="-128"/>
                <a:ea typeface="メイリオ" panose="020B0604030504040204" pitchFamily="50" charset="-128"/>
              </a:rPr>
              <a:t>8~10%</a:t>
            </a:r>
          </a:p>
        </p:txBody>
      </p:sp>
      <p:sp>
        <p:nvSpPr>
          <p:cNvPr id="33" name="テキスト ボックス 32">
            <a:extLst>
              <a:ext uri="{FF2B5EF4-FFF2-40B4-BE49-F238E27FC236}">
                <a16:creationId xmlns:a16="http://schemas.microsoft.com/office/drawing/2014/main" id="{4E11A4DD-C6BF-4B83-90DE-2B43D1E62AC3}"/>
              </a:ext>
            </a:extLst>
          </p:cNvPr>
          <p:cNvSpPr txBox="1"/>
          <p:nvPr/>
        </p:nvSpPr>
        <p:spPr>
          <a:xfrm rot="16200000">
            <a:off x="-876048" y="3204584"/>
            <a:ext cx="2031325" cy="369332"/>
          </a:xfrm>
          <a:prstGeom prst="rect">
            <a:avLst/>
          </a:prstGeom>
          <a:noFill/>
        </p:spPr>
        <p:txBody>
          <a:bodyPr wrap="none" rtlCol="0">
            <a:spAutoFit/>
          </a:bodyPr>
          <a:lstStyle/>
          <a:p>
            <a:r>
              <a:rPr kumimoji="1" lang="ja-JP" altLang="en-US" dirty="0"/>
              <a:t>メンデルエラー率</a:t>
            </a:r>
          </a:p>
        </p:txBody>
      </p:sp>
      <p:sp>
        <p:nvSpPr>
          <p:cNvPr id="8" name="テキスト ボックス 7">
            <a:extLst>
              <a:ext uri="{FF2B5EF4-FFF2-40B4-BE49-F238E27FC236}">
                <a16:creationId xmlns:a16="http://schemas.microsoft.com/office/drawing/2014/main" id="{E75C03F2-6D53-4ED5-905D-543CA51A891D}"/>
              </a:ext>
            </a:extLst>
          </p:cNvPr>
          <p:cNvSpPr txBox="1"/>
          <p:nvPr/>
        </p:nvSpPr>
        <p:spPr>
          <a:xfrm>
            <a:off x="-1" y="738467"/>
            <a:ext cx="9144001"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各々の</a:t>
            </a:r>
            <a:r>
              <a:rPr lang="en-US" altLang="ja-JP" dirty="0">
                <a:latin typeface="メイリオ" panose="020B0604030504040204" pitchFamily="50" charset="-128"/>
                <a:ea typeface="メイリオ" panose="020B0604030504040204" pitchFamily="50" charset="-128"/>
              </a:rPr>
              <a:t>F2</a:t>
            </a:r>
            <a:r>
              <a:rPr lang="ja-JP" altLang="en-US" dirty="0">
                <a:latin typeface="メイリオ" panose="020B0604030504040204" pitchFamily="50" charset="-128"/>
                <a:ea typeface="メイリオ" panose="020B0604030504040204" pitchFamily="50" charset="-128"/>
              </a:rPr>
              <a:t>個体について、母親</a:t>
            </a:r>
            <a:r>
              <a:rPr lang="en-US" altLang="ja-JP" dirty="0">
                <a:latin typeface="メイリオ" panose="020B0604030504040204" pitchFamily="50" charset="-128"/>
                <a:ea typeface="メイリオ" panose="020B0604030504040204" pitchFamily="50" charset="-128"/>
              </a:rPr>
              <a:t>(f-</a:t>
            </a:r>
            <a:r>
              <a:rPr lang="ja-JP" altLang="en-US" dirty="0">
                <a:latin typeface="メイリオ" panose="020B0604030504040204" pitchFamily="50" charset="-128"/>
                <a:ea typeface="メイリオ" panose="020B0604030504040204" pitchFamily="50" charset="-128"/>
              </a:rPr>
              <a:t>〇〇</a:t>
            </a:r>
            <a:r>
              <a:rPr lang="en-US" altLang="ja-JP" dirty="0">
                <a:latin typeface="メイリオ" panose="020B0604030504040204" pitchFamily="50" charset="-128"/>
                <a:ea typeface="メイリオ" panose="020B0604030504040204" pitchFamily="50" charset="-128"/>
              </a:rPr>
              <a:t>)</a:t>
            </a:r>
            <a:r>
              <a:rPr lang="ja-JP" altLang="en-US" dirty="0" err="1">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父親</a:t>
            </a:r>
            <a:r>
              <a:rPr lang="en-US" altLang="ja-JP" dirty="0">
                <a:latin typeface="メイリオ" panose="020B0604030504040204" pitchFamily="50" charset="-128"/>
                <a:ea typeface="メイリオ" panose="020B0604030504040204" pitchFamily="50" charset="-128"/>
              </a:rPr>
              <a:t>(m-</a:t>
            </a:r>
            <a:r>
              <a:rPr lang="ja-JP" altLang="en-US" dirty="0">
                <a:latin typeface="メイリオ" panose="020B0604030504040204" pitchFamily="50" charset="-128"/>
                <a:ea typeface="メイリオ" panose="020B0604030504040204" pitchFamily="50" charset="-128"/>
              </a:rPr>
              <a:t>〇〇</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候補の全ての組み合わせで、</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メンデルエラーを計算。下図は例として家系</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の</a:t>
            </a:r>
            <a:r>
              <a:rPr lang="en-US" altLang="ja-JP" dirty="0">
                <a:latin typeface="メイリオ" panose="020B0604030504040204" pitchFamily="50" charset="-128"/>
                <a:ea typeface="メイリオ" panose="020B0604030504040204" pitchFamily="50" charset="-128"/>
              </a:rPr>
              <a:t>No.10</a:t>
            </a:r>
            <a:r>
              <a:rPr lang="ja-JP" altLang="en-US" dirty="0">
                <a:latin typeface="メイリオ" panose="020B0604030504040204" pitchFamily="50" charset="-128"/>
                <a:ea typeface="メイリオ" panose="020B0604030504040204" pitchFamily="50" charset="-128"/>
              </a:rPr>
              <a:t>個体の場合。</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01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dirty="0"/>
              <a:t>F2</a:t>
            </a:r>
            <a:r>
              <a:rPr lang="ja-JP" altLang="en-US" sz="3200" dirty="0"/>
              <a:t>の全</a:t>
            </a:r>
            <a:r>
              <a:rPr lang="en-US" altLang="ja-JP" sz="3200" dirty="0"/>
              <a:t>239</a:t>
            </a:r>
            <a:r>
              <a:rPr lang="ja-JP" altLang="en-US" sz="3200" dirty="0"/>
              <a:t>個体のメンデルエラー率の分布</a:t>
            </a:r>
          </a:p>
        </p:txBody>
      </p:sp>
      <p:pic>
        <p:nvPicPr>
          <p:cNvPr id="4" name="図 3">
            <a:extLst>
              <a:ext uri="{FF2B5EF4-FFF2-40B4-BE49-F238E27FC236}">
                <a16:creationId xmlns:a16="http://schemas.microsoft.com/office/drawing/2014/main" id="{F9A75338-F49F-4A81-B17D-C1189560AD2F}"/>
              </a:ext>
            </a:extLst>
          </p:cNvPr>
          <p:cNvPicPr>
            <a:picLocks noChangeAspect="1"/>
          </p:cNvPicPr>
          <p:nvPr/>
        </p:nvPicPr>
        <p:blipFill rotWithShape="1">
          <a:blip r:embed="rId2"/>
          <a:srcRect l="9284" t="10753" b="11224"/>
          <a:stretch/>
        </p:blipFill>
        <p:spPr>
          <a:xfrm>
            <a:off x="1487156" y="1592219"/>
            <a:ext cx="6571622" cy="4145390"/>
          </a:xfrm>
          <a:prstGeom prst="rect">
            <a:avLst/>
          </a:prstGeom>
        </p:spPr>
      </p:pic>
      <p:sp>
        <p:nvSpPr>
          <p:cNvPr id="7" name="テキスト ボックス 6">
            <a:extLst>
              <a:ext uri="{FF2B5EF4-FFF2-40B4-BE49-F238E27FC236}">
                <a16:creationId xmlns:a16="http://schemas.microsoft.com/office/drawing/2014/main" id="{5D0A2567-631F-4F8B-BB53-D1E1AC727576}"/>
              </a:ext>
            </a:extLst>
          </p:cNvPr>
          <p:cNvSpPr txBox="1"/>
          <p:nvPr/>
        </p:nvSpPr>
        <p:spPr>
          <a:xfrm>
            <a:off x="462223" y="935725"/>
            <a:ext cx="6290269"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全</a:t>
            </a:r>
            <a:r>
              <a:rPr lang="en-US" altLang="ja-JP" dirty="0">
                <a:latin typeface="メイリオ" panose="020B0604030504040204" pitchFamily="50" charset="-128"/>
                <a:ea typeface="メイリオ" panose="020B0604030504040204" pitchFamily="50" charset="-128"/>
              </a:rPr>
              <a:t>239</a:t>
            </a:r>
            <a:r>
              <a:rPr lang="ja-JP" altLang="en-US" dirty="0">
                <a:latin typeface="メイリオ" panose="020B0604030504040204" pitchFamily="50" charset="-128"/>
                <a:ea typeface="メイリオ" panose="020B0604030504040204" pitchFamily="50" charset="-128"/>
              </a:rPr>
              <a:t>個体について最小値と平均値の分布を調べた。</a:t>
            </a:r>
            <a:endParaRPr lang="en-US" altLang="ja-JP"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4D23D3BA-6EE3-4770-BAEE-795B66EADCA9}"/>
              </a:ext>
            </a:extLst>
          </p:cNvPr>
          <p:cNvGrpSpPr/>
          <p:nvPr/>
        </p:nvGrpSpPr>
        <p:grpSpPr>
          <a:xfrm>
            <a:off x="2773345" y="1803234"/>
            <a:ext cx="1014884" cy="3542489"/>
            <a:chOff x="2773345" y="1803234"/>
            <a:chExt cx="1014884" cy="3542489"/>
          </a:xfrm>
        </p:grpSpPr>
        <p:cxnSp>
          <p:nvCxnSpPr>
            <p:cNvPr id="9" name="直線コネクタ 8">
              <a:extLst>
                <a:ext uri="{FF2B5EF4-FFF2-40B4-BE49-F238E27FC236}">
                  <a16:creationId xmlns:a16="http://schemas.microsoft.com/office/drawing/2014/main" id="{F372DC69-EB64-45E8-A7C5-CE2D61B30F86}"/>
                </a:ext>
              </a:extLst>
            </p:cNvPr>
            <p:cNvCxnSpPr/>
            <p:nvPr/>
          </p:nvCxnSpPr>
          <p:spPr>
            <a:xfrm>
              <a:off x="2773345" y="1803234"/>
              <a:ext cx="0" cy="3542489"/>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46386C7-2818-4C2A-B13A-59DC9B5D9871}"/>
                </a:ext>
              </a:extLst>
            </p:cNvPr>
            <p:cNvCxnSpPr/>
            <p:nvPr/>
          </p:nvCxnSpPr>
          <p:spPr>
            <a:xfrm>
              <a:off x="3788229" y="1803234"/>
              <a:ext cx="0" cy="3542489"/>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44722622-8CB1-4A61-BF76-673ACB48E245}"/>
              </a:ext>
            </a:extLst>
          </p:cNvPr>
          <p:cNvGrpSpPr/>
          <p:nvPr/>
        </p:nvGrpSpPr>
        <p:grpSpPr>
          <a:xfrm>
            <a:off x="4029389" y="1712799"/>
            <a:ext cx="4420876" cy="3432402"/>
            <a:chOff x="4029389" y="1712799"/>
            <a:chExt cx="4420876" cy="3432402"/>
          </a:xfrm>
        </p:grpSpPr>
        <p:sp>
          <p:nvSpPr>
            <p:cNvPr id="5" name="四角形: 角を丸くする 4">
              <a:extLst>
                <a:ext uri="{FF2B5EF4-FFF2-40B4-BE49-F238E27FC236}">
                  <a16:creationId xmlns:a16="http://schemas.microsoft.com/office/drawing/2014/main" id="{E2BEAE6B-B3EB-4DDD-A5ED-DB715833C53B}"/>
                </a:ext>
              </a:extLst>
            </p:cNvPr>
            <p:cNvSpPr/>
            <p:nvPr/>
          </p:nvSpPr>
          <p:spPr>
            <a:xfrm>
              <a:off x="4029389" y="1712799"/>
              <a:ext cx="3506875" cy="20599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232BA09-A2C3-4CF4-B6F1-FE1325145377}"/>
                </a:ext>
              </a:extLst>
            </p:cNvPr>
            <p:cNvSpPr txBox="1"/>
            <p:nvPr/>
          </p:nvSpPr>
          <p:spPr>
            <a:xfrm>
              <a:off x="4803113" y="4221871"/>
              <a:ext cx="3647152" cy="92333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kumimoji="1" lang="ja-JP" altLang="en-US" dirty="0"/>
                <a:t>ジェノタイピングの精度が悪い？</a:t>
              </a:r>
              <a:endParaRPr kumimoji="1" lang="en-US" altLang="ja-JP" dirty="0"/>
            </a:p>
            <a:p>
              <a:r>
                <a:rPr kumimoji="1" lang="ja-JP" altLang="en-US" dirty="0"/>
                <a:t>他のサンプルのコンタミ？</a:t>
              </a:r>
              <a:endParaRPr kumimoji="1" lang="en-US" altLang="ja-JP" dirty="0"/>
            </a:p>
            <a:p>
              <a:r>
                <a:rPr kumimoji="1" lang="ja-JP" altLang="en-US" dirty="0"/>
                <a:t>などが疑われる検体を除外</a:t>
              </a:r>
            </a:p>
          </p:txBody>
        </p:sp>
        <p:sp>
          <p:nvSpPr>
            <p:cNvPr id="11" name="矢印: 右 10">
              <a:extLst>
                <a:ext uri="{FF2B5EF4-FFF2-40B4-BE49-F238E27FC236}">
                  <a16:creationId xmlns:a16="http://schemas.microsoft.com/office/drawing/2014/main" id="{CD423A78-D46B-4982-B51A-45CCAEA676BC}"/>
                </a:ext>
              </a:extLst>
            </p:cNvPr>
            <p:cNvSpPr/>
            <p:nvPr/>
          </p:nvSpPr>
          <p:spPr>
            <a:xfrm rot="15250710">
              <a:off x="5732919" y="3747987"/>
              <a:ext cx="381171" cy="46429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079A7AF2-AD9D-4556-911F-A28ACD63297D}"/>
              </a:ext>
            </a:extLst>
          </p:cNvPr>
          <p:cNvSpPr txBox="1"/>
          <p:nvPr/>
        </p:nvSpPr>
        <p:spPr>
          <a:xfrm>
            <a:off x="1713245" y="5767560"/>
            <a:ext cx="6119443"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最もエラー率の低い親を選んだ場合のメンデルエラー率</a:t>
            </a:r>
            <a:endParaRPr lang="en-US" altLang="ja-JP"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A6074739-818C-4233-B677-A8B1E429E3AC}"/>
              </a:ext>
            </a:extLst>
          </p:cNvPr>
          <p:cNvSpPr txBox="1"/>
          <p:nvPr/>
        </p:nvSpPr>
        <p:spPr>
          <a:xfrm rot="16200000">
            <a:off x="-868475" y="3194098"/>
            <a:ext cx="3786595"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全ての</a:t>
            </a:r>
            <a:r>
              <a:rPr lang="en-US" altLang="ja-JP" dirty="0">
                <a:latin typeface="メイリオ" panose="020B0604030504040204" pitchFamily="50" charset="-128"/>
                <a:ea typeface="メイリオ" panose="020B0604030504040204" pitchFamily="50" charset="-128"/>
              </a:rPr>
              <a:t>F1</a:t>
            </a:r>
            <a:r>
              <a:rPr lang="ja-JP" altLang="en-US" dirty="0">
                <a:latin typeface="メイリオ" panose="020B0604030504040204" pitchFamily="50" charset="-128"/>
                <a:ea typeface="メイリオ" panose="020B0604030504040204" pitchFamily="50" charset="-128"/>
              </a:rPr>
              <a:t>の組み合わせで計算したメンデルエラー率の平均値</a:t>
            </a:r>
            <a:endParaRPr lang="en-US" altLang="ja-JP" dirty="0">
              <a:latin typeface="メイリオ" panose="020B0604030504040204" pitchFamily="50" charset="-128"/>
              <a:ea typeface="メイリオ" panose="020B0604030504040204" pitchFamily="50" charset="-128"/>
            </a:endParaRPr>
          </a:p>
        </p:txBody>
      </p:sp>
      <p:cxnSp>
        <p:nvCxnSpPr>
          <p:cNvPr id="18" name="直線コネクタ 17">
            <a:extLst>
              <a:ext uri="{FF2B5EF4-FFF2-40B4-BE49-F238E27FC236}">
                <a16:creationId xmlns:a16="http://schemas.microsoft.com/office/drawing/2014/main" id="{BDF6646F-CF75-4C0E-A871-4960743EC92B}"/>
              </a:ext>
            </a:extLst>
          </p:cNvPr>
          <p:cNvCxnSpPr>
            <a:cxnSpLocks/>
          </p:cNvCxnSpPr>
          <p:nvPr/>
        </p:nvCxnSpPr>
        <p:spPr>
          <a:xfrm flipV="1">
            <a:off x="2059912" y="1790700"/>
            <a:ext cx="5591838" cy="3464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49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t>兄弟姉妹ペア</a:t>
            </a:r>
            <a:r>
              <a:rPr lang="en-US" altLang="ja-JP" sz="3200" dirty="0"/>
              <a:t>(sibling)</a:t>
            </a:r>
            <a:r>
              <a:rPr lang="ja-JP" altLang="en-US" sz="3200" dirty="0"/>
              <a:t>の分離</a:t>
            </a:r>
          </a:p>
        </p:txBody>
      </p:sp>
      <p:sp>
        <p:nvSpPr>
          <p:cNvPr id="10" name="テキスト ボックス 9">
            <a:extLst>
              <a:ext uri="{FF2B5EF4-FFF2-40B4-BE49-F238E27FC236}">
                <a16:creationId xmlns:a16="http://schemas.microsoft.com/office/drawing/2014/main" id="{494B5DCD-7F07-4C76-BA3F-00202718AF12}"/>
              </a:ext>
            </a:extLst>
          </p:cNvPr>
          <p:cNvSpPr txBox="1"/>
          <p:nvPr/>
        </p:nvSpPr>
        <p:spPr>
          <a:xfrm>
            <a:off x="546667" y="769128"/>
            <a:ext cx="8050665" cy="646331"/>
          </a:xfrm>
          <a:prstGeom prst="rect">
            <a:avLst/>
          </a:prstGeom>
          <a:noFill/>
        </p:spPr>
        <p:txBody>
          <a:bodyPr wrap="none" rtlCol="0">
            <a:spAutoFit/>
          </a:bodyPr>
          <a:lstStyle/>
          <a:p>
            <a:r>
              <a:rPr kumimoji="1" lang="ja-JP" altLang="en-US" dirty="0"/>
              <a:t>家系</a:t>
            </a:r>
            <a:r>
              <a:rPr kumimoji="1" lang="en-US" altLang="ja-JP" dirty="0"/>
              <a:t>A,</a:t>
            </a:r>
            <a:r>
              <a:rPr kumimoji="1" lang="ja-JP" altLang="en-US" dirty="0"/>
              <a:t> </a:t>
            </a:r>
            <a:r>
              <a:rPr kumimoji="1" lang="en-US" altLang="ja-JP" dirty="0"/>
              <a:t>B</a:t>
            </a:r>
            <a:r>
              <a:rPr kumimoji="1" lang="ja-JP" altLang="en-US" dirty="0"/>
              <a:t>それぞれについて、</a:t>
            </a:r>
            <a:r>
              <a:rPr kumimoji="1" lang="en-US" altLang="ja-JP"/>
              <a:t>F1</a:t>
            </a:r>
            <a:r>
              <a:rPr kumimoji="1" lang="ja-JP" altLang="en-US"/>
              <a:t>♂</a:t>
            </a:r>
            <a:r>
              <a:rPr kumimoji="1" lang="en-US" altLang="ja-JP" dirty="0"/>
              <a:t>1</a:t>
            </a:r>
            <a:r>
              <a:rPr kumimoji="1" lang="ja-JP" altLang="en-US" dirty="0"/>
              <a:t>～</a:t>
            </a:r>
            <a:r>
              <a:rPr kumimoji="1" lang="en-US" altLang="ja-JP" dirty="0"/>
              <a:t>4, </a:t>
            </a:r>
            <a:r>
              <a:rPr kumimoji="1" lang="ja-JP" altLang="en-US" dirty="0"/>
              <a:t>♀</a:t>
            </a:r>
            <a:r>
              <a:rPr kumimoji="1" lang="en-US" altLang="ja-JP" dirty="0"/>
              <a:t>1</a:t>
            </a:r>
            <a:r>
              <a:rPr kumimoji="1" lang="ja-JP" altLang="en-US" dirty="0"/>
              <a:t>～</a:t>
            </a:r>
            <a:r>
              <a:rPr kumimoji="1" lang="en-US" altLang="ja-JP" dirty="0"/>
              <a:t>3</a:t>
            </a:r>
            <a:r>
              <a:rPr kumimoji="1" lang="ja-JP" altLang="en-US" dirty="0"/>
              <a:t>の組み合わせで生まれてきたと</a:t>
            </a:r>
            <a:endParaRPr kumimoji="1" lang="en-US" altLang="ja-JP" dirty="0"/>
          </a:p>
          <a:p>
            <a:r>
              <a:rPr kumimoji="1" lang="ja-JP" altLang="en-US" dirty="0"/>
              <a:t>推定される</a:t>
            </a:r>
            <a:r>
              <a:rPr kumimoji="1" lang="en-US" altLang="ja-JP" dirty="0"/>
              <a:t>F2</a:t>
            </a:r>
            <a:r>
              <a:rPr kumimoji="1" lang="ja-JP" altLang="en-US" dirty="0"/>
              <a:t>の数</a:t>
            </a:r>
          </a:p>
        </p:txBody>
      </p:sp>
      <p:sp>
        <p:nvSpPr>
          <p:cNvPr id="11" name="テキスト ボックス 10">
            <a:extLst>
              <a:ext uri="{FF2B5EF4-FFF2-40B4-BE49-F238E27FC236}">
                <a16:creationId xmlns:a16="http://schemas.microsoft.com/office/drawing/2014/main" id="{58E39F75-8E3C-4D5C-AAED-F2B930C9880A}"/>
              </a:ext>
            </a:extLst>
          </p:cNvPr>
          <p:cNvSpPr txBox="1"/>
          <p:nvPr/>
        </p:nvSpPr>
        <p:spPr>
          <a:xfrm>
            <a:off x="2572378" y="6139477"/>
            <a:ext cx="6308259"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sibling</a:t>
            </a:r>
            <a:r>
              <a:rPr lang="ja-JP" altLang="en-US" dirty="0">
                <a:latin typeface="メイリオ" panose="020B0604030504040204" pitchFamily="50" charset="-128"/>
                <a:ea typeface="メイリオ" panose="020B0604030504040204" pitchFamily="50" charset="-128"/>
              </a:rPr>
              <a:t>当たり平均</a:t>
            </a:r>
            <a:r>
              <a:rPr lang="en-US" altLang="ja-JP" dirty="0">
                <a:latin typeface="メイリオ" panose="020B0604030504040204" pitchFamily="50" charset="-128"/>
                <a:ea typeface="メイリオ" panose="020B0604030504040204" pitchFamily="50" charset="-128"/>
              </a:rPr>
              <a:t>12.6</a:t>
            </a:r>
            <a:r>
              <a:rPr lang="ja-JP" altLang="en-US" dirty="0">
                <a:latin typeface="メイリオ" panose="020B0604030504040204" pitchFamily="50" charset="-128"/>
                <a:ea typeface="メイリオ" panose="020B0604030504040204" pitchFamily="50" charset="-128"/>
              </a:rPr>
              <a:t>個体の</a:t>
            </a:r>
            <a:r>
              <a:rPr lang="en-US" altLang="ja-JP" dirty="0">
                <a:latin typeface="メイリオ" panose="020B0604030504040204" pitchFamily="50" charset="-128"/>
                <a:ea typeface="メイリオ" panose="020B0604030504040204" pitchFamily="50" charset="-128"/>
              </a:rPr>
              <a:t>F2</a:t>
            </a:r>
            <a:r>
              <a:rPr lang="ja-JP" altLang="en-US" dirty="0">
                <a:latin typeface="メイリオ" panose="020B0604030504040204" pitchFamily="50" charset="-128"/>
                <a:ea typeface="メイリオ" panose="020B0604030504040204" pitchFamily="50" charset="-128"/>
              </a:rPr>
              <a:t>を含む</a:t>
            </a:r>
            <a:r>
              <a:rPr lang="en-US" altLang="ja-JP" dirty="0">
                <a:latin typeface="メイリオ" panose="020B0604030504040204" pitchFamily="50" charset="-128"/>
                <a:ea typeface="メイリオ" panose="020B0604030504040204" pitchFamily="50" charset="-128"/>
              </a:rPr>
              <a:t>17</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sibling</a:t>
            </a:r>
            <a:r>
              <a:rPr lang="ja-JP" altLang="en-US" dirty="0">
                <a:latin typeface="メイリオ" panose="020B0604030504040204" pitchFamily="50" charset="-128"/>
                <a:ea typeface="メイリオ" panose="020B0604030504040204" pitchFamily="50" charset="-128"/>
              </a:rPr>
              <a:t>を取得</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以下の</a:t>
            </a:r>
            <a:r>
              <a:rPr lang="en-US" altLang="ja-JP" dirty="0">
                <a:latin typeface="メイリオ" panose="020B0604030504040204" pitchFamily="50" charset="-128"/>
                <a:ea typeface="メイリオ" panose="020B0604030504040204" pitchFamily="50" charset="-128"/>
              </a:rPr>
              <a:t>sibling</a:t>
            </a:r>
            <a:r>
              <a:rPr lang="ja-JP" altLang="en-US" dirty="0" err="1">
                <a:latin typeface="メイリオ" panose="020B0604030504040204" pitchFamily="50" charset="-128"/>
                <a:ea typeface="メイリオ" panose="020B0604030504040204" pitchFamily="50" charset="-128"/>
              </a:rPr>
              <a:t>は除</a:t>
            </a:r>
            <a:r>
              <a:rPr lang="ja-JP" altLang="en-US" dirty="0">
                <a:latin typeface="メイリオ" panose="020B0604030504040204" pitchFamily="50" charset="-128"/>
                <a:ea typeface="メイリオ" panose="020B0604030504040204" pitchFamily="50" charset="-128"/>
              </a:rPr>
              <a:t>外</a:t>
            </a:r>
            <a:r>
              <a:rPr lang="en-US" altLang="ja-JP" dirty="0">
                <a:latin typeface="メイリオ" panose="020B0604030504040204" pitchFamily="50" charset="-128"/>
                <a:ea typeface="メイリオ" panose="020B0604030504040204" pitchFamily="50" charset="-128"/>
              </a:rPr>
              <a:t>)</a:t>
            </a:r>
          </a:p>
        </p:txBody>
      </p:sp>
      <p:pic>
        <p:nvPicPr>
          <p:cNvPr id="2" name="図 1">
            <a:extLst>
              <a:ext uri="{FF2B5EF4-FFF2-40B4-BE49-F238E27FC236}">
                <a16:creationId xmlns:a16="http://schemas.microsoft.com/office/drawing/2014/main" id="{090A820A-A485-46ED-8810-8498B284DB7D}"/>
              </a:ext>
            </a:extLst>
          </p:cNvPr>
          <p:cNvPicPr>
            <a:picLocks noChangeAspect="1"/>
          </p:cNvPicPr>
          <p:nvPr/>
        </p:nvPicPr>
        <p:blipFill>
          <a:blip r:embed="rId2"/>
          <a:stretch>
            <a:fillRect/>
          </a:stretch>
        </p:blipFill>
        <p:spPr>
          <a:xfrm>
            <a:off x="425235" y="1465848"/>
            <a:ext cx="8541566" cy="3869694"/>
          </a:xfrm>
          <a:prstGeom prst="rect">
            <a:avLst/>
          </a:prstGeom>
        </p:spPr>
      </p:pic>
      <p:sp>
        <p:nvSpPr>
          <p:cNvPr id="6" name="テキスト ボックス 5">
            <a:extLst>
              <a:ext uri="{FF2B5EF4-FFF2-40B4-BE49-F238E27FC236}">
                <a16:creationId xmlns:a16="http://schemas.microsoft.com/office/drawing/2014/main" id="{E232BA09-A2C3-4CF4-B6F1-FE1325145377}"/>
              </a:ext>
            </a:extLst>
          </p:cNvPr>
          <p:cNvSpPr txBox="1"/>
          <p:nvPr/>
        </p:nvSpPr>
        <p:spPr>
          <a:xfrm>
            <a:off x="793819" y="5414344"/>
            <a:ext cx="716447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dirty="0"/>
              <a:t>家系</a:t>
            </a:r>
            <a:r>
              <a:rPr kumimoji="1" lang="en-US" altLang="ja-JP" dirty="0"/>
              <a:t>A</a:t>
            </a:r>
            <a:r>
              <a:rPr kumimoji="1" lang="ja-JP" altLang="en-US" dirty="0"/>
              <a:t>の</a:t>
            </a:r>
            <a:r>
              <a:rPr kumimoji="1" lang="en-US" altLang="ja-JP" dirty="0"/>
              <a:t>F2 110</a:t>
            </a:r>
            <a:r>
              <a:rPr kumimoji="1" lang="ja-JP" altLang="en-US" dirty="0"/>
              <a:t>検体は全て家系</a:t>
            </a:r>
            <a:r>
              <a:rPr kumimoji="1" lang="en-US" altLang="ja-JP" dirty="0"/>
              <a:t>A</a:t>
            </a:r>
            <a:r>
              <a:rPr kumimoji="1" lang="ja-JP" altLang="en-US" dirty="0"/>
              <a:t>の</a:t>
            </a:r>
            <a:r>
              <a:rPr kumimoji="1" lang="en-US" altLang="ja-JP" dirty="0"/>
              <a:t>F1</a:t>
            </a:r>
            <a:r>
              <a:rPr kumimoji="1" lang="ja-JP" altLang="en-US" dirty="0"/>
              <a:t>が親であると正しく推定され、家系</a:t>
            </a:r>
            <a:r>
              <a:rPr kumimoji="1" lang="en-US" altLang="ja-JP" dirty="0"/>
              <a:t>B</a:t>
            </a:r>
            <a:r>
              <a:rPr kumimoji="1" lang="ja-JP" altLang="en-US" dirty="0"/>
              <a:t>の</a:t>
            </a:r>
            <a:r>
              <a:rPr kumimoji="1" lang="en-US" altLang="ja-JP" dirty="0"/>
              <a:t>F2</a:t>
            </a:r>
            <a:r>
              <a:rPr kumimoji="1" lang="ja-JP" altLang="en-US" dirty="0"/>
              <a:t> </a:t>
            </a:r>
            <a:r>
              <a:rPr kumimoji="1" lang="en-US" altLang="ja-JP" dirty="0"/>
              <a:t>119</a:t>
            </a:r>
            <a:r>
              <a:rPr kumimoji="1" lang="ja-JP" altLang="en-US" dirty="0"/>
              <a:t>検体も全て家系</a:t>
            </a:r>
            <a:r>
              <a:rPr kumimoji="1" lang="en-US" altLang="ja-JP" dirty="0"/>
              <a:t>B</a:t>
            </a:r>
            <a:r>
              <a:rPr kumimoji="1" lang="ja-JP" altLang="en-US" dirty="0"/>
              <a:t>の</a:t>
            </a:r>
            <a:r>
              <a:rPr kumimoji="1" lang="en-US" altLang="ja-JP" dirty="0"/>
              <a:t>F1</a:t>
            </a:r>
            <a:r>
              <a:rPr kumimoji="1" lang="ja-JP" altLang="en-US" dirty="0"/>
              <a:t>が親であると正しく推定された。</a:t>
            </a:r>
          </a:p>
        </p:txBody>
      </p:sp>
      <p:sp>
        <p:nvSpPr>
          <p:cNvPr id="4" name="正方形/長方形 3">
            <a:extLst>
              <a:ext uri="{FF2B5EF4-FFF2-40B4-BE49-F238E27FC236}">
                <a16:creationId xmlns:a16="http://schemas.microsoft.com/office/drawing/2014/main" id="{C198A25E-BD19-4AB3-A07C-BCE2DA526546}"/>
              </a:ext>
            </a:extLst>
          </p:cNvPr>
          <p:cNvSpPr/>
          <p:nvPr/>
        </p:nvSpPr>
        <p:spPr>
          <a:xfrm>
            <a:off x="1566041" y="1818290"/>
            <a:ext cx="3783725" cy="18813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FCBE8A-A6BD-49FE-BCCD-04B69F19998B}"/>
              </a:ext>
            </a:extLst>
          </p:cNvPr>
          <p:cNvSpPr/>
          <p:nvPr/>
        </p:nvSpPr>
        <p:spPr>
          <a:xfrm>
            <a:off x="5183076" y="3532993"/>
            <a:ext cx="3783725" cy="18813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944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dirty="0"/>
              <a:t>SELDLA</a:t>
            </a:r>
            <a:r>
              <a:rPr lang="ja-JP" altLang="en-US" sz="3200" dirty="0"/>
              <a:t>による伸長</a:t>
            </a:r>
          </a:p>
        </p:txBody>
      </p:sp>
      <p:sp>
        <p:nvSpPr>
          <p:cNvPr id="6" name="テキスト ボックス 5">
            <a:extLst>
              <a:ext uri="{FF2B5EF4-FFF2-40B4-BE49-F238E27FC236}">
                <a16:creationId xmlns:a16="http://schemas.microsoft.com/office/drawing/2014/main" id="{E232BA09-A2C3-4CF4-B6F1-FE1325145377}"/>
              </a:ext>
            </a:extLst>
          </p:cNvPr>
          <p:cNvSpPr txBox="1"/>
          <p:nvPr/>
        </p:nvSpPr>
        <p:spPr>
          <a:xfrm>
            <a:off x="509954" y="4654957"/>
            <a:ext cx="8124091"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kumimoji="1" lang="en-US" altLang="ja-JP" dirty="0"/>
              <a:t>SELDLA</a:t>
            </a:r>
            <a:r>
              <a:rPr kumimoji="1" lang="ja-JP" altLang="en-US" dirty="0"/>
              <a:t>では</a:t>
            </a:r>
            <a:r>
              <a:rPr kumimoji="1" lang="en-US" altLang="ja-JP" dirty="0"/>
              <a:t>N50</a:t>
            </a:r>
            <a:r>
              <a:rPr kumimoji="1" lang="ja-JP" altLang="en-US" dirty="0"/>
              <a:t>が</a:t>
            </a:r>
            <a:r>
              <a:rPr kumimoji="1" lang="en-US" altLang="ja-JP" dirty="0"/>
              <a:t>0.17Mbp</a:t>
            </a:r>
            <a:r>
              <a:rPr kumimoji="1" lang="ja-JP" altLang="en-US" dirty="0"/>
              <a:t>と非常に短いドラフトゲノムであっても、大量の連鎖マーカー</a:t>
            </a:r>
            <a:r>
              <a:rPr kumimoji="1" lang="en-US" altLang="ja-JP" dirty="0"/>
              <a:t>(1,129,179</a:t>
            </a:r>
            <a:r>
              <a:rPr kumimoji="1" lang="ja-JP" altLang="en-US" dirty="0"/>
              <a:t>個</a:t>
            </a:r>
            <a:r>
              <a:rPr kumimoji="1" lang="en-US" altLang="ja-JP" dirty="0"/>
              <a:t>)</a:t>
            </a:r>
            <a:r>
              <a:rPr kumimoji="1" lang="ja-JP" altLang="en-US" dirty="0"/>
              <a:t>を用い、さらに伸長したゲノムを再度伸長することで、最終的に</a:t>
            </a:r>
            <a:r>
              <a:rPr kumimoji="1" lang="en-US" altLang="ja-JP" dirty="0"/>
              <a:t>78.76%</a:t>
            </a:r>
            <a:r>
              <a:rPr kumimoji="1" lang="ja-JP" altLang="en-US" dirty="0"/>
              <a:t>ものスキャフォルドを</a:t>
            </a:r>
            <a:r>
              <a:rPr kumimoji="1" lang="en-US" altLang="ja-JP" dirty="0"/>
              <a:t>59</a:t>
            </a:r>
            <a:r>
              <a:rPr kumimoji="1" lang="ja-JP" altLang="en-US" dirty="0"/>
              <a:t>本の連鎖群にまとめたアコヤガイゲノムを構築できた。</a:t>
            </a:r>
          </a:p>
        </p:txBody>
      </p:sp>
      <p:graphicFrame>
        <p:nvGraphicFramePr>
          <p:cNvPr id="8" name="表 7">
            <a:extLst>
              <a:ext uri="{FF2B5EF4-FFF2-40B4-BE49-F238E27FC236}">
                <a16:creationId xmlns:a16="http://schemas.microsoft.com/office/drawing/2014/main" id="{174038F9-D130-490C-BE2C-1241A7FEC55E}"/>
              </a:ext>
            </a:extLst>
          </p:cNvPr>
          <p:cNvGraphicFramePr>
            <a:graphicFrameLocks noGrp="1"/>
          </p:cNvGraphicFramePr>
          <p:nvPr>
            <p:extLst>
              <p:ext uri="{D42A27DB-BD31-4B8C-83A1-F6EECF244321}">
                <p14:modId xmlns:p14="http://schemas.microsoft.com/office/powerpoint/2010/main" val="2080918015"/>
              </p:ext>
            </p:extLst>
          </p:nvPr>
        </p:nvGraphicFramePr>
        <p:xfrm>
          <a:off x="356717" y="1711681"/>
          <a:ext cx="8430566" cy="2286000"/>
        </p:xfrm>
        <a:graphic>
          <a:graphicData uri="http://schemas.openxmlformats.org/drawingml/2006/table">
            <a:tbl>
              <a:tblPr firstRow="1" bandRow="1">
                <a:tableStyleId>{5C22544A-7EE6-4342-B048-85BDC9FD1C3A}</a:tableStyleId>
              </a:tblPr>
              <a:tblGrid>
                <a:gridCol w="2185516">
                  <a:extLst>
                    <a:ext uri="{9D8B030D-6E8A-4147-A177-3AD203B41FA5}">
                      <a16:colId xmlns:a16="http://schemas.microsoft.com/office/drawing/2014/main" val="742609692"/>
                    </a:ext>
                  </a:extLst>
                </a:gridCol>
                <a:gridCol w="2110154">
                  <a:extLst>
                    <a:ext uri="{9D8B030D-6E8A-4147-A177-3AD203B41FA5}">
                      <a16:colId xmlns:a16="http://schemas.microsoft.com/office/drawing/2014/main" val="3219618808"/>
                    </a:ext>
                  </a:extLst>
                </a:gridCol>
                <a:gridCol w="854110">
                  <a:extLst>
                    <a:ext uri="{9D8B030D-6E8A-4147-A177-3AD203B41FA5}">
                      <a16:colId xmlns:a16="http://schemas.microsoft.com/office/drawing/2014/main" val="3255596964"/>
                    </a:ext>
                  </a:extLst>
                </a:gridCol>
                <a:gridCol w="994787">
                  <a:extLst>
                    <a:ext uri="{9D8B030D-6E8A-4147-A177-3AD203B41FA5}">
                      <a16:colId xmlns:a16="http://schemas.microsoft.com/office/drawing/2014/main" val="1498744190"/>
                    </a:ext>
                  </a:extLst>
                </a:gridCol>
                <a:gridCol w="2285999">
                  <a:extLst>
                    <a:ext uri="{9D8B030D-6E8A-4147-A177-3AD203B41FA5}">
                      <a16:colId xmlns:a16="http://schemas.microsoft.com/office/drawing/2014/main" val="2030644673"/>
                    </a:ext>
                  </a:extLst>
                </a:gridCol>
              </a:tblGrid>
              <a:tr h="370840">
                <a:tc>
                  <a:txBody>
                    <a:bodyPr/>
                    <a:lstStyle/>
                    <a:p>
                      <a:endParaRPr kumimoji="1" lang="ja-JP" altLang="en-US" dirty="0"/>
                    </a:p>
                  </a:txBody>
                  <a:tcPr/>
                </a:tc>
                <a:tc>
                  <a:txBody>
                    <a:bodyPr/>
                    <a:lstStyle/>
                    <a:p>
                      <a:r>
                        <a:rPr kumimoji="1" lang="ja-JP" altLang="en-US" dirty="0"/>
                        <a:t>コンティグ・</a:t>
                      </a:r>
                      <a:endParaRPr kumimoji="1" lang="en-US" altLang="ja-JP" dirty="0"/>
                    </a:p>
                    <a:p>
                      <a:r>
                        <a:rPr kumimoji="1" lang="ja-JP" altLang="en-US" dirty="0"/>
                        <a:t>スキャフォルド数</a:t>
                      </a:r>
                    </a:p>
                  </a:txBody>
                  <a:tcPr/>
                </a:tc>
                <a:tc>
                  <a:txBody>
                    <a:bodyPr/>
                    <a:lstStyle/>
                    <a:p>
                      <a:r>
                        <a:rPr kumimoji="1" lang="en-US" altLang="ja-JP" dirty="0"/>
                        <a:t>N50 (</a:t>
                      </a:r>
                      <a:r>
                        <a:rPr kumimoji="1" lang="en-US" altLang="ja-JP" dirty="0" err="1"/>
                        <a:t>Mbp</a:t>
                      </a:r>
                      <a:r>
                        <a:rPr kumimoji="1" lang="en-US" altLang="ja-JP" dirty="0"/>
                        <a:t>)</a:t>
                      </a:r>
                      <a:endParaRPr kumimoji="1" lang="ja-JP" altLang="en-US" dirty="0"/>
                    </a:p>
                  </a:txBody>
                  <a:tcPr/>
                </a:tc>
                <a:tc>
                  <a:txBody>
                    <a:bodyPr/>
                    <a:lstStyle/>
                    <a:p>
                      <a:r>
                        <a:rPr kumimoji="1" lang="ja-JP" altLang="en-US" dirty="0"/>
                        <a:t>最大長 </a:t>
                      </a:r>
                      <a:r>
                        <a:rPr kumimoji="1" lang="en-US" altLang="ja-JP" dirty="0"/>
                        <a:t>(</a:t>
                      </a:r>
                      <a:r>
                        <a:rPr kumimoji="1" lang="en-US" altLang="ja-JP" dirty="0" err="1"/>
                        <a:t>Mbp</a:t>
                      </a:r>
                      <a:r>
                        <a:rPr kumimoji="1" lang="en-US" altLang="ja-JP" dirty="0"/>
                        <a:t>)</a:t>
                      </a:r>
                      <a:endParaRPr kumimoji="1" lang="ja-JP" altLang="en-US" dirty="0"/>
                    </a:p>
                  </a:txBody>
                  <a:tcPr/>
                </a:tc>
                <a:tc>
                  <a:txBody>
                    <a:bodyPr/>
                    <a:lstStyle/>
                    <a:p>
                      <a:r>
                        <a:rPr kumimoji="1" lang="en-US" altLang="ja-JP" dirty="0"/>
                        <a:t>&gt;1Mbp</a:t>
                      </a:r>
                      <a:r>
                        <a:rPr kumimoji="1" lang="ja-JP" altLang="en-US" dirty="0"/>
                        <a:t>連鎖群に配置された割合</a:t>
                      </a:r>
                    </a:p>
                  </a:txBody>
                  <a:tcPr/>
                </a:tc>
                <a:extLst>
                  <a:ext uri="{0D108BD9-81ED-4DB2-BD59-A6C34878D82A}">
                    <a16:rowId xmlns:a16="http://schemas.microsoft.com/office/drawing/2014/main" val="403026902"/>
                  </a:ext>
                </a:extLst>
              </a:tr>
              <a:tr h="320040">
                <a:tc>
                  <a:txBody>
                    <a:bodyPr/>
                    <a:lstStyle/>
                    <a:p>
                      <a:r>
                        <a:rPr kumimoji="1" lang="en-US" altLang="ja-JP" sz="1800" kern="1200" dirty="0">
                          <a:solidFill>
                            <a:schemeClr val="dk1"/>
                          </a:solidFill>
                          <a:latin typeface="+mn-lt"/>
                          <a:ea typeface="+mn-ea"/>
                          <a:cs typeface="+mn-cs"/>
                        </a:rPr>
                        <a:t>pfu_genome2.0</a:t>
                      </a:r>
                      <a:endParaRPr kumimoji="1" lang="ja-JP" altLang="en-US" dirty="0"/>
                    </a:p>
                  </a:txBody>
                  <a:tcPr/>
                </a:tc>
                <a:tc>
                  <a:txBody>
                    <a:bodyPr/>
                    <a:lstStyle/>
                    <a:p>
                      <a:r>
                        <a:rPr kumimoji="1" lang="en-US" altLang="ja-JP" sz="1800" kern="1200" dirty="0">
                          <a:solidFill>
                            <a:schemeClr val="dk1"/>
                          </a:solidFill>
                          <a:latin typeface="+mn-lt"/>
                          <a:ea typeface="+mn-ea"/>
                          <a:cs typeface="+mn-cs"/>
                        </a:rPr>
                        <a:t>29,306</a:t>
                      </a:r>
                      <a:endParaRPr kumimoji="1" lang="ja-JP" altLang="en-US" dirty="0"/>
                    </a:p>
                  </a:txBody>
                  <a:tcPr/>
                </a:tc>
                <a:tc>
                  <a:txBody>
                    <a:bodyPr/>
                    <a:lstStyle/>
                    <a:p>
                      <a:r>
                        <a:rPr kumimoji="1" lang="en-US" altLang="ja-JP" sz="1800" kern="1200" dirty="0">
                          <a:solidFill>
                            <a:schemeClr val="dk1"/>
                          </a:solidFill>
                          <a:latin typeface="+mn-lt"/>
                          <a:ea typeface="+mn-ea"/>
                          <a:cs typeface="+mn-cs"/>
                        </a:rPr>
                        <a:t>0.17</a:t>
                      </a:r>
                      <a:endParaRPr kumimoji="1" lang="ja-JP" altLang="en-US" dirty="0"/>
                    </a:p>
                  </a:txBody>
                  <a:tcPr/>
                </a:tc>
                <a:tc>
                  <a:txBody>
                    <a:bodyPr/>
                    <a:lstStyle/>
                    <a:p>
                      <a:r>
                        <a:rPr kumimoji="1" lang="en-US" altLang="ja-JP" sz="1800" kern="1200" dirty="0">
                          <a:solidFill>
                            <a:schemeClr val="dk1"/>
                          </a:solidFill>
                          <a:latin typeface="+mn-lt"/>
                          <a:ea typeface="+mn-ea"/>
                          <a:cs typeface="+mn-cs"/>
                        </a:rPr>
                        <a:t>1.16</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716240656"/>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latin typeface="+mn-lt"/>
                          <a:ea typeface="+mn-ea"/>
                          <a:cs typeface="+mn-cs"/>
                        </a:rPr>
                        <a:t>SELDLA extended</a:t>
                      </a:r>
                      <a:endParaRPr kumimoji="1" lang="ja-JP" altLang="en-US" dirty="0"/>
                    </a:p>
                  </a:txBody>
                  <a:tcPr/>
                </a:tc>
                <a:tc>
                  <a:txBody>
                    <a:bodyPr/>
                    <a:lstStyle/>
                    <a:p>
                      <a:r>
                        <a:rPr kumimoji="1" lang="en-US" altLang="ja-JP" sz="1800" kern="1200" dirty="0">
                          <a:solidFill>
                            <a:schemeClr val="dk1"/>
                          </a:solidFill>
                          <a:latin typeface="+mn-lt"/>
                          <a:ea typeface="+mn-ea"/>
                          <a:cs typeface="+mn-cs"/>
                        </a:rPr>
                        <a:t>28,186</a:t>
                      </a:r>
                    </a:p>
                    <a:p>
                      <a:r>
                        <a:rPr kumimoji="1" lang="en-US" altLang="ja-JP" dirty="0"/>
                        <a:t>(&gt;1Mbp</a:t>
                      </a:r>
                      <a:r>
                        <a:rPr kumimoji="1" lang="ja-JP" altLang="en-US" dirty="0"/>
                        <a:t>の数</a:t>
                      </a:r>
                      <a:r>
                        <a:rPr kumimoji="1" lang="en-US" altLang="ja-JP" dirty="0"/>
                        <a:t>:127)</a:t>
                      </a:r>
                      <a:endParaRPr kumimoji="1" lang="ja-JP" altLang="en-US" dirty="0"/>
                    </a:p>
                  </a:txBody>
                  <a:tcPr/>
                </a:tc>
                <a:tc>
                  <a:txBody>
                    <a:bodyPr/>
                    <a:lstStyle/>
                    <a:p>
                      <a:r>
                        <a:rPr kumimoji="1" lang="en-US" altLang="ja-JP" dirty="0"/>
                        <a:t>2.90</a:t>
                      </a:r>
                      <a:endParaRPr kumimoji="1" lang="ja-JP" altLang="en-US" dirty="0"/>
                    </a:p>
                  </a:txBody>
                  <a:tcPr/>
                </a:tc>
                <a:tc>
                  <a:txBody>
                    <a:bodyPr/>
                    <a:lstStyle/>
                    <a:p>
                      <a:r>
                        <a:rPr kumimoji="1" lang="en-US" altLang="ja-JP" dirty="0"/>
                        <a:t>62.61</a:t>
                      </a:r>
                      <a:endParaRPr kumimoji="1" lang="ja-JP" altLang="en-US" dirty="0"/>
                    </a:p>
                  </a:txBody>
                  <a:tcPr/>
                </a:tc>
                <a:tc>
                  <a:txBody>
                    <a:bodyPr/>
                    <a:lstStyle/>
                    <a:p>
                      <a:r>
                        <a:rPr kumimoji="1" lang="en-US" altLang="ja-JP" dirty="0"/>
                        <a:t>75.70%</a:t>
                      </a:r>
                      <a:endParaRPr kumimoji="1" lang="ja-JP" altLang="en-US" dirty="0"/>
                    </a:p>
                  </a:txBody>
                  <a:tcPr/>
                </a:tc>
                <a:extLst>
                  <a:ext uri="{0D108BD9-81ED-4DB2-BD59-A6C34878D82A}">
                    <a16:rowId xmlns:a16="http://schemas.microsoft.com/office/drawing/2014/main" val="2976346112"/>
                  </a:ext>
                </a:extLst>
              </a:tr>
              <a:tr h="320040">
                <a:tc>
                  <a:txBody>
                    <a:bodyPr/>
                    <a:lstStyle/>
                    <a:p>
                      <a:r>
                        <a:rPr kumimoji="1" lang="en-US" altLang="ja-JP" dirty="0"/>
                        <a:t>SELDLA extended</a:t>
                      </a:r>
                      <a:r>
                        <a:rPr kumimoji="1" lang="ja-JP" altLang="en-US" dirty="0"/>
                        <a:t> </a:t>
                      </a:r>
                      <a:r>
                        <a:rPr kumimoji="1" lang="en-US" altLang="ja-JP" dirty="0"/>
                        <a:t>x2</a:t>
                      </a:r>
                      <a:endParaRPr kumimoji="1" lang="ja-JP" altLang="en-US" dirty="0"/>
                    </a:p>
                  </a:txBody>
                  <a:tcPr/>
                </a:tc>
                <a:tc>
                  <a:txBody>
                    <a:bodyPr/>
                    <a:lstStyle/>
                    <a:p>
                      <a:r>
                        <a:rPr kumimoji="1" lang="en-US" altLang="ja-JP" sz="1800" kern="1200" dirty="0">
                          <a:solidFill>
                            <a:schemeClr val="dk1"/>
                          </a:solidFill>
                          <a:latin typeface="+mn-lt"/>
                          <a:ea typeface="+mn-ea"/>
                          <a:cs typeface="+mn-cs"/>
                        </a:rPr>
                        <a:t>27,977</a:t>
                      </a:r>
                    </a:p>
                    <a:p>
                      <a:r>
                        <a:rPr kumimoji="1" lang="en-US" altLang="ja-JP" sz="1800" kern="1200" dirty="0">
                          <a:solidFill>
                            <a:schemeClr val="dk1"/>
                          </a:solidFill>
                          <a:latin typeface="+mn-lt"/>
                          <a:ea typeface="+mn-ea"/>
                          <a:cs typeface="+mn-cs"/>
                        </a:rPr>
                        <a:t>(&gt;1Mbp</a:t>
                      </a:r>
                      <a:r>
                        <a:rPr kumimoji="1" lang="ja-JP" altLang="en-US" sz="1800" kern="1200" dirty="0">
                          <a:solidFill>
                            <a:schemeClr val="dk1"/>
                          </a:solidFill>
                          <a:latin typeface="+mn-lt"/>
                          <a:ea typeface="+mn-ea"/>
                          <a:cs typeface="+mn-cs"/>
                        </a:rPr>
                        <a:t>の数</a:t>
                      </a:r>
                      <a:r>
                        <a:rPr kumimoji="1" lang="en-US" altLang="ja-JP" sz="1800" kern="1200" dirty="0">
                          <a:solidFill>
                            <a:schemeClr val="dk1"/>
                          </a:solidFill>
                          <a:latin typeface="+mn-lt"/>
                          <a:ea typeface="+mn-ea"/>
                          <a:cs typeface="+mn-cs"/>
                        </a:rPr>
                        <a:t>:59)</a:t>
                      </a:r>
                      <a:endParaRPr kumimoji="1" lang="ja-JP" altLang="en-US" dirty="0"/>
                    </a:p>
                  </a:txBody>
                  <a:tcPr/>
                </a:tc>
                <a:tc>
                  <a:txBody>
                    <a:bodyPr/>
                    <a:lstStyle/>
                    <a:p>
                      <a:r>
                        <a:rPr kumimoji="1" lang="en-US" altLang="ja-JP" dirty="0"/>
                        <a:t>54.53</a:t>
                      </a:r>
                      <a:endParaRPr kumimoji="1" lang="ja-JP" altLang="en-US" dirty="0"/>
                    </a:p>
                  </a:txBody>
                  <a:tcPr/>
                </a:tc>
                <a:tc>
                  <a:txBody>
                    <a:bodyPr/>
                    <a:lstStyle/>
                    <a:p>
                      <a:r>
                        <a:rPr kumimoji="1" lang="en-US" altLang="ja-JP" dirty="0"/>
                        <a:t>66.56</a:t>
                      </a:r>
                      <a:endParaRPr kumimoji="1" lang="ja-JP" altLang="en-US" dirty="0"/>
                    </a:p>
                  </a:txBody>
                  <a:tcPr/>
                </a:tc>
                <a:tc>
                  <a:txBody>
                    <a:bodyPr/>
                    <a:lstStyle/>
                    <a:p>
                      <a:r>
                        <a:rPr kumimoji="1" lang="en-US" altLang="ja-JP" dirty="0"/>
                        <a:t>78.76%</a:t>
                      </a:r>
                      <a:endParaRPr kumimoji="1" lang="ja-JP" altLang="en-US" dirty="0"/>
                    </a:p>
                  </a:txBody>
                  <a:tcPr/>
                </a:tc>
                <a:extLst>
                  <a:ext uri="{0D108BD9-81ED-4DB2-BD59-A6C34878D82A}">
                    <a16:rowId xmlns:a16="http://schemas.microsoft.com/office/drawing/2014/main" val="2420534009"/>
                  </a:ext>
                </a:extLst>
              </a:tr>
            </a:tbl>
          </a:graphicData>
        </a:graphic>
      </p:graphicFrame>
      <p:sp>
        <p:nvSpPr>
          <p:cNvPr id="9" name="テキスト ボックス 8">
            <a:extLst>
              <a:ext uri="{FF2B5EF4-FFF2-40B4-BE49-F238E27FC236}">
                <a16:creationId xmlns:a16="http://schemas.microsoft.com/office/drawing/2014/main" id="{54FBD1D8-126B-4B0A-9CA0-F0701252CE8A}"/>
              </a:ext>
            </a:extLst>
          </p:cNvPr>
          <p:cNvSpPr txBox="1"/>
          <p:nvPr/>
        </p:nvSpPr>
        <p:spPr>
          <a:xfrm>
            <a:off x="140677" y="936507"/>
            <a:ext cx="3996607" cy="369332"/>
          </a:xfrm>
          <a:prstGeom prst="rect">
            <a:avLst/>
          </a:prstGeom>
          <a:noFill/>
        </p:spPr>
        <p:txBody>
          <a:bodyPr wrap="none" rtlCol="0">
            <a:spAutoFit/>
          </a:bodyPr>
          <a:lstStyle/>
          <a:p>
            <a:r>
              <a:rPr kumimoji="1" lang="ja-JP" altLang="en-US" dirty="0"/>
              <a:t>ゲノムサイズ：</a:t>
            </a:r>
            <a:r>
              <a:rPr kumimoji="1" lang="en-US" altLang="ja-JP" dirty="0"/>
              <a:t>815 </a:t>
            </a:r>
            <a:r>
              <a:rPr kumimoji="1" lang="en-US" altLang="ja-JP" dirty="0" err="1"/>
              <a:t>Mbp</a:t>
            </a:r>
            <a:r>
              <a:rPr kumimoji="1" lang="en-US" altLang="ja-JP" dirty="0"/>
              <a:t> (</a:t>
            </a:r>
            <a:r>
              <a:rPr kumimoji="1" lang="ja-JP" altLang="en-US" dirty="0"/>
              <a:t>染色体数</a:t>
            </a:r>
            <a:r>
              <a:rPr kumimoji="1" lang="en-US" altLang="ja-JP" dirty="0"/>
              <a:t>14)</a:t>
            </a:r>
            <a:endParaRPr kumimoji="1" lang="ja-JP" altLang="en-US" dirty="0"/>
          </a:p>
        </p:txBody>
      </p:sp>
    </p:spTree>
    <p:extLst>
      <p:ext uri="{BB962C8B-B14F-4D97-AF65-F5344CB8AC3E}">
        <p14:creationId xmlns:p14="http://schemas.microsoft.com/office/powerpoint/2010/main" val="29920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t>劣性形質である白色変異の原因遺伝子座</a:t>
            </a:r>
          </a:p>
        </p:txBody>
      </p:sp>
      <p:sp>
        <p:nvSpPr>
          <p:cNvPr id="6" name="テキスト ボックス 5">
            <a:extLst>
              <a:ext uri="{FF2B5EF4-FFF2-40B4-BE49-F238E27FC236}">
                <a16:creationId xmlns:a16="http://schemas.microsoft.com/office/drawing/2014/main" id="{EF9F1749-95DE-4597-AEF2-18948C708AB7}"/>
              </a:ext>
            </a:extLst>
          </p:cNvPr>
          <p:cNvSpPr txBox="1"/>
          <p:nvPr/>
        </p:nvSpPr>
        <p:spPr>
          <a:xfrm>
            <a:off x="2253961" y="5365820"/>
            <a:ext cx="5032147" cy="369332"/>
          </a:xfrm>
          <a:prstGeom prst="rect">
            <a:avLst/>
          </a:prstGeom>
          <a:noFill/>
        </p:spPr>
        <p:txBody>
          <a:bodyPr wrap="none" rtlCol="0">
            <a:spAutoFit/>
          </a:bodyPr>
          <a:lstStyle/>
          <a:p>
            <a:r>
              <a:rPr kumimoji="1" lang="ja-JP" altLang="en-US" dirty="0"/>
              <a:t>伸長した一つの連鎖群にピークが集中している</a:t>
            </a:r>
          </a:p>
        </p:txBody>
      </p:sp>
      <p:sp>
        <p:nvSpPr>
          <p:cNvPr id="7" name="矢印: 下 6">
            <a:extLst>
              <a:ext uri="{FF2B5EF4-FFF2-40B4-BE49-F238E27FC236}">
                <a16:creationId xmlns:a16="http://schemas.microsoft.com/office/drawing/2014/main" id="{DE0DB48A-0ECC-4999-9B01-D135C56BCF4B}"/>
              </a:ext>
            </a:extLst>
          </p:cNvPr>
          <p:cNvSpPr/>
          <p:nvPr/>
        </p:nvSpPr>
        <p:spPr>
          <a:xfrm>
            <a:off x="4584142" y="5735152"/>
            <a:ext cx="371789" cy="340311"/>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D9CC4E30-0E78-4A8D-996E-3BC177F11433}"/>
              </a:ext>
            </a:extLst>
          </p:cNvPr>
          <p:cNvSpPr txBox="1"/>
          <p:nvPr/>
        </p:nvSpPr>
        <p:spPr>
          <a:xfrm>
            <a:off x="2138546" y="6209437"/>
            <a:ext cx="526297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kumimoji="1" lang="ja-JP" altLang="en-US" dirty="0"/>
              <a:t>スキャフォルドを正しく伸長出来た可能性が高い</a:t>
            </a:r>
          </a:p>
        </p:txBody>
      </p:sp>
      <p:pic>
        <p:nvPicPr>
          <p:cNvPr id="4" name="図 3">
            <a:extLst>
              <a:ext uri="{FF2B5EF4-FFF2-40B4-BE49-F238E27FC236}">
                <a16:creationId xmlns:a16="http://schemas.microsoft.com/office/drawing/2014/main" id="{D7337E3F-8704-486A-9473-E7D843C45007}"/>
              </a:ext>
            </a:extLst>
          </p:cNvPr>
          <p:cNvPicPr>
            <a:picLocks noChangeAspect="1"/>
          </p:cNvPicPr>
          <p:nvPr/>
        </p:nvPicPr>
        <p:blipFill rotWithShape="1">
          <a:blip r:embed="rId2">
            <a:extLst>
              <a:ext uri="{28A0092B-C50C-407E-A947-70E740481C1C}">
                <a14:useLocalDpi xmlns:a14="http://schemas.microsoft.com/office/drawing/2010/main" val="0"/>
              </a:ext>
            </a:extLst>
          </a:blip>
          <a:srcRect l="2403"/>
          <a:stretch/>
        </p:blipFill>
        <p:spPr>
          <a:xfrm>
            <a:off x="529313" y="930204"/>
            <a:ext cx="8682541" cy="4448175"/>
          </a:xfrm>
          <a:prstGeom prst="rect">
            <a:avLst/>
          </a:prstGeom>
        </p:spPr>
      </p:pic>
      <p:sp>
        <p:nvSpPr>
          <p:cNvPr id="12" name="テキスト ボックス 11">
            <a:extLst>
              <a:ext uri="{FF2B5EF4-FFF2-40B4-BE49-F238E27FC236}">
                <a16:creationId xmlns:a16="http://schemas.microsoft.com/office/drawing/2014/main" id="{20C85011-5CFA-4A48-963A-CB60866FAF9F}"/>
              </a:ext>
            </a:extLst>
          </p:cNvPr>
          <p:cNvSpPr txBox="1"/>
          <p:nvPr/>
        </p:nvSpPr>
        <p:spPr>
          <a:xfrm>
            <a:off x="116812" y="768026"/>
            <a:ext cx="8614859" cy="646331"/>
          </a:xfrm>
          <a:prstGeom prst="rect">
            <a:avLst/>
          </a:prstGeom>
          <a:noFill/>
        </p:spPr>
        <p:txBody>
          <a:bodyPr wrap="none" rtlCol="0">
            <a:spAutoFit/>
          </a:bodyPr>
          <a:lstStyle/>
          <a:p>
            <a:r>
              <a:rPr kumimoji="1" lang="ja-JP" altLang="en-US" dirty="0"/>
              <a:t>ゲノムワイド関連解析を行い、白色個体</a:t>
            </a:r>
            <a:r>
              <a:rPr kumimoji="1" lang="en-US" altLang="ja-JP" dirty="0"/>
              <a:t> </a:t>
            </a:r>
            <a:r>
              <a:rPr kumimoji="1" lang="en-US" altLang="ja-JP" dirty="0">
                <a:sym typeface="Wingdings" panose="05000000000000000000" pitchFamily="2" charset="2"/>
              </a:rPr>
              <a:t></a:t>
            </a:r>
            <a:r>
              <a:rPr kumimoji="1" lang="en-US" altLang="ja-JP" dirty="0"/>
              <a:t> </a:t>
            </a:r>
            <a:r>
              <a:rPr kumimoji="1" lang="ja-JP" altLang="en-US" dirty="0"/>
              <a:t>着色個体でホモ接合度合いの偏りを</a:t>
            </a:r>
            <a:endParaRPr kumimoji="1" lang="en-US" altLang="ja-JP" dirty="0"/>
          </a:p>
          <a:p>
            <a:r>
              <a:rPr kumimoji="1" lang="ja-JP" altLang="en-US" dirty="0"/>
              <a:t>示すマンハッタンプロットを作成した。</a:t>
            </a:r>
          </a:p>
        </p:txBody>
      </p:sp>
      <p:sp>
        <p:nvSpPr>
          <p:cNvPr id="13" name="テキスト ボックス 12">
            <a:extLst>
              <a:ext uri="{FF2B5EF4-FFF2-40B4-BE49-F238E27FC236}">
                <a16:creationId xmlns:a16="http://schemas.microsoft.com/office/drawing/2014/main" id="{17F2A131-B115-4FBF-9947-63B155FC5BAE}"/>
              </a:ext>
            </a:extLst>
          </p:cNvPr>
          <p:cNvSpPr txBox="1"/>
          <p:nvPr/>
        </p:nvSpPr>
        <p:spPr>
          <a:xfrm rot="16200000">
            <a:off x="-387091" y="2774077"/>
            <a:ext cx="1035861" cy="369332"/>
          </a:xfrm>
          <a:prstGeom prst="rect">
            <a:avLst/>
          </a:prstGeom>
          <a:noFill/>
        </p:spPr>
        <p:txBody>
          <a:bodyPr wrap="none" rtlCol="0">
            <a:spAutoFit/>
          </a:bodyPr>
          <a:lstStyle/>
          <a:p>
            <a:r>
              <a:rPr kumimoji="1" lang="en-US" altLang="ja-JP" dirty="0"/>
              <a:t>-log10(p)</a:t>
            </a:r>
            <a:endParaRPr kumimoji="1" lang="ja-JP" altLang="en-US" dirty="0"/>
          </a:p>
        </p:txBody>
      </p:sp>
      <p:sp>
        <p:nvSpPr>
          <p:cNvPr id="14" name="テキスト ボックス 13">
            <a:extLst>
              <a:ext uri="{FF2B5EF4-FFF2-40B4-BE49-F238E27FC236}">
                <a16:creationId xmlns:a16="http://schemas.microsoft.com/office/drawing/2014/main" id="{96DD0864-86EF-4D1F-B264-0B81622703E4}"/>
              </a:ext>
            </a:extLst>
          </p:cNvPr>
          <p:cNvSpPr txBox="1"/>
          <p:nvPr/>
        </p:nvSpPr>
        <p:spPr>
          <a:xfrm>
            <a:off x="159981" y="1332860"/>
            <a:ext cx="418704" cy="369332"/>
          </a:xfrm>
          <a:prstGeom prst="rect">
            <a:avLst/>
          </a:prstGeom>
          <a:noFill/>
        </p:spPr>
        <p:txBody>
          <a:bodyPr wrap="none" rtlCol="0">
            <a:spAutoFit/>
          </a:bodyPr>
          <a:lstStyle/>
          <a:p>
            <a:r>
              <a:rPr kumimoji="1" lang="en-US" altLang="ja-JP" dirty="0"/>
              <a:t>50</a:t>
            </a:r>
            <a:endParaRPr kumimoji="1" lang="ja-JP" altLang="en-US" dirty="0"/>
          </a:p>
        </p:txBody>
      </p:sp>
      <p:sp>
        <p:nvSpPr>
          <p:cNvPr id="15" name="テキスト ボックス 14">
            <a:extLst>
              <a:ext uri="{FF2B5EF4-FFF2-40B4-BE49-F238E27FC236}">
                <a16:creationId xmlns:a16="http://schemas.microsoft.com/office/drawing/2014/main" id="{3F0CCF42-152D-485E-8CE0-C67596EBDCF8}"/>
              </a:ext>
            </a:extLst>
          </p:cNvPr>
          <p:cNvSpPr txBox="1"/>
          <p:nvPr/>
        </p:nvSpPr>
        <p:spPr>
          <a:xfrm>
            <a:off x="159981" y="2033698"/>
            <a:ext cx="418704" cy="369332"/>
          </a:xfrm>
          <a:prstGeom prst="rect">
            <a:avLst/>
          </a:prstGeom>
          <a:noFill/>
        </p:spPr>
        <p:txBody>
          <a:bodyPr wrap="none" rtlCol="0">
            <a:spAutoFit/>
          </a:bodyPr>
          <a:lstStyle/>
          <a:p>
            <a:r>
              <a:rPr kumimoji="1" lang="en-US" altLang="ja-JP" dirty="0"/>
              <a:t>40</a:t>
            </a:r>
            <a:endParaRPr kumimoji="1" lang="ja-JP" altLang="en-US" dirty="0"/>
          </a:p>
        </p:txBody>
      </p:sp>
      <p:sp>
        <p:nvSpPr>
          <p:cNvPr id="16" name="テキスト ボックス 15">
            <a:extLst>
              <a:ext uri="{FF2B5EF4-FFF2-40B4-BE49-F238E27FC236}">
                <a16:creationId xmlns:a16="http://schemas.microsoft.com/office/drawing/2014/main" id="{FB369173-8F0A-4D65-B38C-36C518F9882D}"/>
              </a:ext>
            </a:extLst>
          </p:cNvPr>
          <p:cNvSpPr txBox="1"/>
          <p:nvPr/>
        </p:nvSpPr>
        <p:spPr>
          <a:xfrm>
            <a:off x="159981" y="2734536"/>
            <a:ext cx="418704" cy="369332"/>
          </a:xfrm>
          <a:prstGeom prst="rect">
            <a:avLst/>
          </a:prstGeom>
          <a:noFill/>
        </p:spPr>
        <p:txBody>
          <a:bodyPr wrap="none" rtlCol="0">
            <a:spAutoFit/>
          </a:bodyPr>
          <a:lstStyle/>
          <a:p>
            <a:r>
              <a:rPr kumimoji="1" lang="en-US" altLang="ja-JP" dirty="0"/>
              <a:t>30</a:t>
            </a:r>
            <a:endParaRPr kumimoji="1" lang="ja-JP" altLang="en-US" dirty="0"/>
          </a:p>
        </p:txBody>
      </p:sp>
      <p:sp>
        <p:nvSpPr>
          <p:cNvPr id="17" name="テキスト ボックス 16">
            <a:extLst>
              <a:ext uri="{FF2B5EF4-FFF2-40B4-BE49-F238E27FC236}">
                <a16:creationId xmlns:a16="http://schemas.microsoft.com/office/drawing/2014/main" id="{DF47C715-44A6-4D85-ABDD-593664E4E798}"/>
              </a:ext>
            </a:extLst>
          </p:cNvPr>
          <p:cNvSpPr txBox="1"/>
          <p:nvPr/>
        </p:nvSpPr>
        <p:spPr>
          <a:xfrm>
            <a:off x="159981" y="3435374"/>
            <a:ext cx="418704" cy="369332"/>
          </a:xfrm>
          <a:prstGeom prst="rect">
            <a:avLst/>
          </a:prstGeom>
          <a:noFill/>
        </p:spPr>
        <p:txBody>
          <a:bodyPr wrap="none" rtlCol="0">
            <a:spAutoFit/>
          </a:bodyPr>
          <a:lstStyle/>
          <a:p>
            <a:r>
              <a:rPr kumimoji="1" lang="en-US" altLang="ja-JP" dirty="0"/>
              <a:t>20</a:t>
            </a:r>
            <a:endParaRPr kumimoji="1" lang="ja-JP" altLang="en-US" dirty="0"/>
          </a:p>
        </p:txBody>
      </p:sp>
      <p:sp>
        <p:nvSpPr>
          <p:cNvPr id="18" name="テキスト ボックス 17">
            <a:extLst>
              <a:ext uri="{FF2B5EF4-FFF2-40B4-BE49-F238E27FC236}">
                <a16:creationId xmlns:a16="http://schemas.microsoft.com/office/drawing/2014/main" id="{0B1ABD19-BE3F-48AB-82DA-EB91AB817988}"/>
              </a:ext>
            </a:extLst>
          </p:cNvPr>
          <p:cNvSpPr txBox="1"/>
          <p:nvPr/>
        </p:nvSpPr>
        <p:spPr>
          <a:xfrm>
            <a:off x="159981" y="4136212"/>
            <a:ext cx="418704" cy="369332"/>
          </a:xfrm>
          <a:prstGeom prst="rect">
            <a:avLst/>
          </a:prstGeom>
          <a:noFill/>
        </p:spPr>
        <p:txBody>
          <a:bodyPr wrap="none" rtlCol="0">
            <a:spAutoFit/>
          </a:bodyPr>
          <a:lstStyle/>
          <a:p>
            <a:r>
              <a:rPr kumimoji="1" lang="en-US" altLang="ja-JP" dirty="0"/>
              <a:t>10</a:t>
            </a:r>
            <a:endParaRPr kumimoji="1" lang="ja-JP" altLang="en-US" dirty="0"/>
          </a:p>
        </p:txBody>
      </p:sp>
      <p:sp>
        <p:nvSpPr>
          <p:cNvPr id="20" name="テキスト ボックス 19">
            <a:extLst>
              <a:ext uri="{FF2B5EF4-FFF2-40B4-BE49-F238E27FC236}">
                <a16:creationId xmlns:a16="http://schemas.microsoft.com/office/drawing/2014/main" id="{CB19989D-922D-4AAF-8615-E06094C22227}"/>
              </a:ext>
            </a:extLst>
          </p:cNvPr>
          <p:cNvSpPr txBox="1"/>
          <p:nvPr/>
        </p:nvSpPr>
        <p:spPr>
          <a:xfrm>
            <a:off x="276999" y="4837051"/>
            <a:ext cx="301686" cy="369332"/>
          </a:xfrm>
          <a:prstGeom prst="rect">
            <a:avLst/>
          </a:prstGeom>
          <a:noFill/>
        </p:spPr>
        <p:txBody>
          <a:bodyPr wrap="none" rtlCol="0">
            <a:spAutoFit/>
          </a:bodyPr>
          <a:lstStyle/>
          <a:p>
            <a:r>
              <a:rPr kumimoji="1" lang="en-US" altLang="ja-JP" dirty="0"/>
              <a:t>0</a:t>
            </a:r>
            <a:endParaRPr kumimoji="1" lang="ja-JP" altLang="en-US" dirty="0"/>
          </a:p>
        </p:txBody>
      </p:sp>
    </p:spTree>
    <p:extLst>
      <p:ext uri="{BB962C8B-B14F-4D97-AF65-F5344CB8AC3E}">
        <p14:creationId xmlns:p14="http://schemas.microsoft.com/office/powerpoint/2010/main" val="359581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92E3A5-CDC9-47E9-A745-1C6733697A4C}"/>
              </a:ext>
            </a:extLst>
          </p:cNvPr>
          <p:cNvSpPr txBox="1"/>
          <p:nvPr/>
        </p:nvSpPr>
        <p:spPr>
          <a:xfrm>
            <a:off x="482321" y="855851"/>
            <a:ext cx="8159261" cy="4524315"/>
          </a:xfrm>
          <a:prstGeom prst="rect">
            <a:avLst/>
          </a:prstGeom>
          <a:noFill/>
        </p:spPr>
        <p:txBody>
          <a:bodyPr wrap="square" rtlCol="0">
            <a:spAutoFit/>
          </a:bodyPr>
          <a:lstStyle/>
          <a:p>
            <a:r>
              <a:rPr kumimoji="1" lang="ja-JP" altLang="en-US" dirty="0"/>
              <a:t>・数百万個の</a:t>
            </a:r>
            <a:r>
              <a:rPr kumimoji="1" lang="en-US" altLang="ja-JP" dirty="0"/>
              <a:t>SNP</a:t>
            </a:r>
            <a:r>
              <a:rPr kumimoji="1" lang="ja-JP" altLang="en-US" dirty="0"/>
              <a:t>情報であっても、すべて使用して高精度にゲノムを構築可能</a:t>
            </a:r>
          </a:p>
          <a:p>
            <a:endParaRPr kumimoji="1" lang="en-US" altLang="ja-JP" dirty="0"/>
          </a:p>
          <a:p>
            <a:r>
              <a:rPr kumimoji="1" lang="ja-JP" altLang="en-US" dirty="0"/>
              <a:t>・ドラフトゲノム中のミスアセンブルを検出し、自動でスキャフォルドを分断し、より正確なゲノムを構築することが可能</a:t>
            </a:r>
            <a:endParaRPr kumimoji="1" lang="en-US" altLang="ja-JP" dirty="0"/>
          </a:p>
          <a:p>
            <a:endParaRPr kumimoji="1" lang="en-US" altLang="ja-JP" dirty="0"/>
          </a:p>
          <a:p>
            <a:r>
              <a:rPr kumimoji="1" lang="ja-JP" altLang="en-US" dirty="0"/>
              <a:t>・高速と言われている</a:t>
            </a:r>
            <a:r>
              <a:rPr kumimoji="1" lang="en-US" altLang="ja-JP" dirty="0" err="1"/>
              <a:t>LepMap</a:t>
            </a:r>
            <a:r>
              <a:rPr kumimoji="1" lang="ja-JP" altLang="en-US" dirty="0"/>
              <a:t>＋</a:t>
            </a:r>
            <a:r>
              <a:rPr kumimoji="1" lang="en-US" altLang="ja-JP" dirty="0"/>
              <a:t>ALLMAPS</a:t>
            </a:r>
            <a:r>
              <a:rPr kumimoji="1" lang="ja-JP" altLang="en-US" dirty="0"/>
              <a:t>よりも解析にかかる時間が短い。（数分～数十分程度で終了する）</a:t>
            </a:r>
            <a:endParaRPr kumimoji="1" lang="en-US" altLang="ja-JP" dirty="0"/>
          </a:p>
          <a:p>
            <a:endParaRPr kumimoji="1" lang="en-US" altLang="ja-JP" dirty="0"/>
          </a:p>
          <a:p>
            <a:r>
              <a:rPr kumimoji="1" lang="ja-JP" altLang="en-US" dirty="0"/>
              <a:t>・</a:t>
            </a:r>
            <a:r>
              <a:rPr kumimoji="1" lang="en-US" altLang="ja-JP" dirty="0"/>
              <a:t>10</a:t>
            </a:r>
            <a:r>
              <a:rPr kumimoji="1" lang="ja-JP" altLang="en-US" dirty="0"/>
              <a:t>個体程度の小さな家系を複数使用し、連鎖解析することも可能</a:t>
            </a:r>
          </a:p>
          <a:p>
            <a:endParaRPr kumimoji="1" lang="en-US" altLang="ja-JP" dirty="0"/>
          </a:p>
          <a:p>
            <a:r>
              <a:rPr kumimoji="1" lang="ja-JP" altLang="en-US" dirty="0"/>
              <a:t>・</a:t>
            </a:r>
            <a:r>
              <a:rPr kumimoji="1" lang="en-US" altLang="ja-JP" dirty="0"/>
              <a:t>SELDLA</a:t>
            </a:r>
            <a:r>
              <a:rPr kumimoji="1" lang="ja-JP" altLang="en-US" dirty="0"/>
              <a:t>実行後は、伸長された</a:t>
            </a:r>
            <a:r>
              <a:rPr kumimoji="1" lang="en-US" altLang="ja-JP" dirty="0"/>
              <a:t>FASTA</a:t>
            </a:r>
            <a:r>
              <a:rPr kumimoji="1" lang="ja-JP" altLang="en-US" dirty="0"/>
              <a:t>ファイルと、伸長後の座標に変換した</a:t>
            </a:r>
            <a:r>
              <a:rPr kumimoji="1" lang="en-US" altLang="ja-JP" dirty="0"/>
              <a:t>VCF</a:t>
            </a:r>
            <a:r>
              <a:rPr kumimoji="1" lang="ja-JP" altLang="en-US" dirty="0"/>
              <a:t>が出力され、それらの出力をもとに再度</a:t>
            </a:r>
            <a:r>
              <a:rPr kumimoji="1" lang="en-US" altLang="ja-JP" dirty="0"/>
              <a:t>SELDLA</a:t>
            </a:r>
            <a:r>
              <a:rPr kumimoji="1" lang="ja-JP" altLang="en-US" dirty="0"/>
              <a:t>による伸長を行い、より長く伸長することが可能</a:t>
            </a:r>
            <a:endParaRPr kumimoji="1" lang="en-US" altLang="ja-JP" dirty="0"/>
          </a:p>
          <a:p>
            <a:endParaRPr kumimoji="1" lang="en-US" altLang="ja-JP" dirty="0"/>
          </a:p>
          <a:p>
            <a:r>
              <a:rPr kumimoji="1" lang="ja-JP" altLang="en-US" dirty="0"/>
              <a:t>・ドラフトゲノム</a:t>
            </a:r>
            <a:r>
              <a:rPr kumimoji="1" lang="en-US" altLang="ja-JP" dirty="0"/>
              <a:t>(FASTA</a:t>
            </a:r>
            <a:r>
              <a:rPr kumimoji="1" lang="ja-JP" altLang="en-US" dirty="0"/>
              <a:t>ファイル</a:t>
            </a:r>
            <a:r>
              <a:rPr kumimoji="1" lang="en-US" altLang="ja-JP" dirty="0"/>
              <a:t>)</a:t>
            </a:r>
            <a:r>
              <a:rPr kumimoji="1" lang="ja-JP" altLang="en-US" dirty="0"/>
              <a:t>とジェノタイピングデータ</a:t>
            </a:r>
            <a:r>
              <a:rPr kumimoji="1" lang="en-US" altLang="ja-JP" dirty="0"/>
              <a:t>(VCF</a:t>
            </a:r>
            <a:r>
              <a:rPr kumimoji="1" lang="ja-JP" altLang="en-US" dirty="0"/>
              <a:t>ファイル</a:t>
            </a:r>
            <a:r>
              <a:rPr kumimoji="1" lang="en-US" altLang="ja-JP" dirty="0"/>
              <a:t>)</a:t>
            </a:r>
            <a:r>
              <a:rPr kumimoji="1" lang="ja-JP" altLang="en-US" dirty="0"/>
              <a:t>と親子情報があれば染色体レベルのゲノム配列を自動で作成</a:t>
            </a:r>
            <a:endParaRPr kumimoji="1" lang="en-US" altLang="ja-JP" dirty="0"/>
          </a:p>
        </p:txBody>
      </p:sp>
      <p:sp>
        <p:nvSpPr>
          <p:cNvPr id="3" name="タイトル 1">
            <a:extLst>
              <a:ext uri="{FF2B5EF4-FFF2-40B4-BE49-F238E27FC236}">
                <a16:creationId xmlns:a16="http://schemas.microsoft.com/office/drawing/2014/main" id="{315EB954-A03B-420E-8DAB-8194D815F72C}"/>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dirty="0"/>
              <a:t>SELDLA</a:t>
            </a:r>
            <a:r>
              <a:rPr lang="ja-JP" altLang="en-US" sz="3200" dirty="0"/>
              <a:t>の特徴</a:t>
            </a:r>
          </a:p>
        </p:txBody>
      </p:sp>
      <p:sp>
        <p:nvSpPr>
          <p:cNvPr id="4" name="テキスト ボックス 3">
            <a:extLst>
              <a:ext uri="{FF2B5EF4-FFF2-40B4-BE49-F238E27FC236}">
                <a16:creationId xmlns:a16="http://schemas.microsoft.com/office/drawing/2014/main" id="{C01FF0EE-AFC4-423B-9C22-83B77A9BB88D}"/>
              </a:ext>
            </a:extLst>
          </p:cNvPr>
          <p:cNvSpPr txBox="1"/>
          <p:nvPr/>
        </p:nvSpPr>
        <p:spPr>
          <a:xfrm>
            <a:off x="1930461" y="5471343"/>
            <a:ext cx="5262979" cy="76944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kumimoji="1" lang="ja-JP" altLang="en-US" sz="4400" dirty="0"/>
              <a:t>簡単・速い・高精度</a:t>
            </a:r>
          </a:p>
        </p:txBody>
      </p:sp>
      <p:sp>
        <p:nvSpPr>
          <p:cNvPr id="5" name="テキスト ボックス 4">
            <a:extLst>
              <a:ext uri="{FF2B5EF4-FFF2-40B4-BE49-F238E27FC236}">
                <a16:creationId xmlns:a16="http://schemas.microsoft.com/office/drawing/2014/main" id="{EC234BED-B335-459C-A079-C9EA44FA15D3}"/>
              </a:ext>
            </a:extLst>
          </p:cNvPr>
          <p:cNvSpPr txBox="1"/>
          <p:nvPr/>
        </p:nvSpPr>
        <p:spPr>
          <a:xfrm>
            <a:off x="1286187" y="6418660"/>
            <a:ext cx="641714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dirty="0"/>
              <a:t>連鎖解析でスキャフォルドを伸ばしたい方、ご相談下さい！</a:t>
            </a:r>
          </a:p>
        </p:txBody>
      </p:sp>
    </p:spTree>
    <p:extLst>
      <p:ext uri="{BB962C8B-B14F-4D97-AF65-F5344CB8AC3E}">
        <p14:creationId xmlns:p14="http://schemas.microsoft.com/office/powerpoint/2010/main" val="21849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ja-JP" altLang="en-US" sz="3200" dirty="0"/>
          </a:p>
        </p:txBody>
      </p:sp>
    </p:spTree>
    <p:extLst>
      <p:ext uri="{BB962C8B-B14F-4D97-AF65-F5344CB8AC3E}">
        <p14:creationId xmlns:p14="http://schemas.microsoft.com/office/powerpoint/2010/main" val="301064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t>連鎖解析を行うには</a:t>
            </a:r>
          </a:p>
        </p:txBody>
      </p:sp>
      <p:sp>
        <p:nvSpPr>
          <p:cNvPr id="2" name="テキスト ボックス 1">
            <a:extLst>
              <a:ext uri="{FF2B5EF4-FFF2-40B4-BE49-F238E27FC236}">
                <a16:creationId xmlns:a16="http://schemas.microsoft.com/office/drawing/2014/main" id="{D28B4370-1561-426E-8E43-120985C333FE}"/>
              </a:ext>
            </a:extLst>
          </p:cNvPr>
          <p:cNvSpPr txBox="1"/>
          <p:nvPr/>
        </p:nvSpPr>
        <p:spPr>
          <a:xfrm>
            <a:off x="154038" y="1577822"/>
            <a:ext cx="8759129" cy="4801314"/>
          </a:xfrm>
          <a:prstGeom prst="rect">
            <a:avLst/>
          </a:prstGeom>
          <a:noFill/>
        </p:spPr>
        <p:txBody>
          <a:bodyPr wrap="none" rtlCol="0">
            <a:spAutoFit/>
          </a:bodyPr>
          <a:lstStyle/>
          <a:p>
            <a:r>
              <a:rPr kumimoji="1" lang="ja-JP" altLang="en-US" dirty="0"/>
              <a:t>ゲノムサイズ</a:t>
            </a:r>
            <a:r>
              <a:rPr kumimoji="1" lang="en-US" altLang="ja-JP" dirty="0"/>
              <a:t>1 </a:t>
            </a:r>
            <a:r>
              <a:rPr kumimoji="1" lang="en-US" altLang="ja-JP" dirty="0" err="1"/>
              <a:t>Gbp</a:t>
            </a:r>
            <a:endParaRPr kumimoji="1" lang="en-US" altLang="ja-JP" dirty="0"/>
          </a:p>
          <a:p>
            <a:r>
              <a:rPr kumimoji="1" lang="en-US" altLang="ja-JP" dirty="0"/>
              <a:t>1</a:t>
            </a:r>
            <a:r>
              <a:rPr kumimoji="1" lang="ja-JP" altLang="en-US" dirty="0"/>
              <a:t>個体あたり</a:t>
            </a:r>
            <a:r>
              <a:rPr kumimoji="1" lang="en-US" altLang="ja-JP" dirty="0"/>
              <a:t>1 break point / 20 </a:t>
            </a:r>
            <a:r>
              <a:rPr kumimoji="1" lang="en-US" altLang="ja-JP" dirty="0" err="1"/>
              <a:t>Mbp</a:t>
            </a:r>
            <a:endParaRPr kumimoji="1" lang="en-US" altLang="ja-JP" dirty="0"/>
          </a:p>
          <a:p>
            <a:endParaRPr kumimoji="1" lang="en-US" altLang="ja-JP" dirty="0"/>
          </a:p>
          <a:p>
            <a:r>
              <a:rPr kumimoji="1" lang="ja-JP" altLang="en-US" dirty="0">
                <a:solidFill>
                  <a:srgbClr val="FF0000"/>
                </a:solidFill>
              </a:rPr>
              <a:t>連鎖解析では基本的に下記の条件を満たすことが必要</a:t>
            </a:r>
            <a:endParaRPr kumimoji="1" lang="en-US" altLang="ja-JP" dirty="0">
              <a:solidFill>
                <a:srgbClr val="FF0000"/>
              </a:solidFill>
            </a:endParaRPr>
          </a:p>
          <a:p>
            <a:r>
              <a:rPr kumimoji="1" lang="en-US" altLang="ja-JP" dirty="0">
                <a:solidFill>
                  <a:srgbClr val="FF0000"/>
                </a:solidFill>
              </a:rPr>
              <a:t> </a:t>
            </a:r>
            <a:r>
              <a:rPr kumimoji="1" lang="ja-JP" altLang="en-US" dirty="0">
                <a:solidFill>
                  <a:srgbClr val="FF0000"/>
                </a:solidFill>
              </a:rPr>
              <a:t>マーカー間の平均距離 </a:t>
            </a:r>
            <a:r>
              <a:rPr kumimoji="1" lang="en-US" altLang="ja-JP" dirty="0">
                <a:solidFill>
                  <a:srgbClr val="FF0000"/>
                </a:solidFill>
              </a:rPr>
              <a:t>&lt; </a:t>
            </a:r>
            <a:r>
              <a:rPr kumimoji="1" lang="ja-JP" altLang="en-US" dirty="0">
                <a:solidFill>
                  <a:srgbClr val="FF0000"/>
                </a:solidFill>
              </a:rPr>
              <a:t>ブレークポイント間の平均距離 </a:t>
            </a:r>
            <a:r>
              <a:rPr kumimoji="1" lang="en-US" altLang="ja-JP" dirty="0">
                <a:solidFill>
                  <a:srgbClr val="FF0000"/>
                </a:solidFill>
              </a:rPr>
              <a:t>&lt; </a:t>
            </a:r>
            <a:r>
              <a:rPr kumimoji="1" lang="ja-JP" altLang="en-US" dirty="0">
                <a:solidFill>
                  <a:srgbClr val="FF0000"/>
                </a:solidFill>
              </a:rPr>
              <a:t>スキャフォルドの平均長</a:t>
            </a:r>
            <a:endParaRPr kumimoji="1" lang="en-US" altLang="ja-JP" dirty="0">
              <a:solidFill>
                <a:srgbClr val="FF0000"/>
              </a:solidFill>
            </a:endParaRPr>
          </a:p>
          <a:p>
            <a:endParaRPr kumimoji="1" lang="en-US" altLang="ja-JP" dirty="0"/>
          </a:p>
          <a:p>
            <a:r>
              <a:rPr kumimoji="1" lang="ja-JP" altLang="en-US" u="sng" dirty="0"/>
              <a:t>マーカーを増やす</a:t>
            </a:r>
            <a:endParaRPr kumimoji="1" lang="en-US" altLang="ja-JP" u="sng" dirty="0"/>
          </a:p>
          <a:p>
            <a:r>
              <a:rPr kumimoji="1" lang="en-US" altLang="ja-JP" dirty="0"/>
              <a:t> 1,000 marker </a:t>
            </a:r>
            <a:r>
              <a:rPr kumimoji="1" lang="ja-JP" altLang="en-US" dirty="0"/>
              <a:t>→ </a:t>
            </a:r>
            <a:r>
              <a:rPr kumimoji="1" lang="en-US" altLang="ja-JP" dirty="0"/>
              <a:t>1 marker / 1 </a:t>
            </a:r>
            <a:r>
              <a:rPr kumimoji="1" lang="en-US" altLang="ja-JP" dirty="0" err="1"/>
              <a:t>Mbp</a:t>
            </a:r>
            <a:endParaRPr kumimoji="1" lang="en-US" altLang="ja-JP" dirty="0"/>
          </a:p>
          <a:p>
            <a:r>
              <a:rPr kumimoji="1" lang="en-US" altLang="ja-JP" dirty="0"/>
              <a:t> 100,000 marker </a:t>
            </a:r>
            <a:r>
              <a:rPr kumimoji="1" lang="ja-JP" altLang="en-US" dirty="0"/>
              <a:t>→ </a:t>
            </a:r>
            <a:r>
              <a:rPr kumimoji="1" lang="en-US" altLang="ja-JP" dirty="0"/>
              <a:t>1 marker / 0.01 </a:t>
            </a:r>
            <a:r>
              <a:rPr kumimoji="1" lang="en-US" altLang="ja-JP" dirty="0" err="1"/>
              <a:t>Mbp</a:t>
            </a:r>
            <a:endParaRPr kumimoji="1" lang="en-US" altLang="ja-JP" dirty="0"/>
          </a:p>
          <a:p>
            <a:endParaRPr kumimoji="1" lang="en-US" altLang="ja-JP" dirty="0"/>
          </a:p>
          <a:p>
            <a:r>
              <a:rPr kumimoji="1" lang="ja-JP" altLang="en-US" u="sng" dirty="0"/>
              <a:t>個体数を増やす </a:t>
            </a:r>
            <a:endParaRPr kumimoji="1" lang="en-US" altLang="ja-JP" u="sng" dirty="0"/>
          </a:p>
          <a:p>
            <a:r>
              <a:rPr kumimoji="1" lang="en-US" altLang="ja-JP" dirty="0"/>
              <a:t> 1</a:t>
            </a:r>
            <a:r>
              <a:rPr kumimoji="1" lang="ja-JP" altLang="en-US" dirty="0"/>
              <a:t>個体 → </a:t>
            </a:r>
            <a:r>
              <a:rPr kumimoji="1" lang="en-US" altLang="ja-JP" dirty="0"/>
              <a:t>1 break point / 20 </a:t>
            </a:r>
            <a:r>
              <a:rPr kumimoji="1" lang="en-US" altLang="ja-JP" dirty="0" err="1"/>
              <a:t>Mbp</a:t>
            </a:r>
            <a:endParaRPr kumimoji="1" lang="en-US" altLang="ja-JP" dirty="0"/>
          </a:p>
          <a:p>
            <a:r>
              <a:rPr kumimoji="1" lang="en-US" altLang="ja-JP" dirty="0"/>
              <a:t> 100</a:t>
            </a:r>
            <a:r>
              <a:rPr kumimoji="1" lang="ja-JP" altLang="en-US" dirty="0"/>
              <a:t>個体 → </a:t>
            </a:r>
            <a:r>
              <a:rPr kumimoji="1" lang="en-US" altLang="ja-JP" dirty="0"/>
              <a:t>1 break point / 0.2 </a:t>
            </a:r>
            <a:r>
              <a:rPr kumimoji="1" lang="en-US" altLang="ja-JP" dirty="0" err="1"/>
              <a:t>Mbp</a:t>
            </a:r>
            <a:endParaRPr kumimoji="1" lang="en-US" altLang="ja-JP" dirty="0"/>
          </a:p>
          <a:p>
            <a:endParaRPr kumimoji="1" lang="en-US" altLang="ja-JP" dirty="0"/>
          </a:p>
          <a:p>
            <a:r>
              <a:rPr kumimoji="1" lang="ja-JP" altLang="en-US" u="sng" dirty="0"/>
              <a:t>スキャフォルドを長くする </a:t>
            </a:r>
            <a:endParaRPr kumimoji="1" lang="en-US" altLang="ja-JP" u="sng" dirty="0"/>
          </a:p>
          <a:p>
            <a:endParaRPr kumimoji="1" lang="en-US" altLang="ja-JP" dirty="0"/>
          </a:p>
          <a:p>
            <a:endParaRPr kumimoji="1" lang="ja-JP" altLang="en-US" dirty="0"/>
          </a:p>
        </p:txBody>
      </p:sp>
    </p:spTree>
    <p:extLst>
      <p:ext uri="{BB962C8B-B14F-4D97-AF65-F5344CB8AC3E}">
        <p14:creationId xmlns:p14="http://schemas.microsoft.com/office/powerpoint/2010/main" val="334703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1EB62629-A421-4430-9983-E57756A7EA09}"/>
              </a:ext>
            </a:extLst>
          </p:cNvPr>
          <p:cNvSpPr/>
          <p:nvPr/>
        </p:nvSpPr>
        <p:spPr>
          <a:xfrm>
            <a:off x="597277" y="893565"/>
            <a:ext cx="1434518" cy="11017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シクリッド</a:t>
            </a:r>
            <a:endParaRPr kumimoji="1" lang="en-US" altLang="ja-JP" dirty="0"/>
          </a:p>
          <a:p>
            <a:pPr algn="ctr"/>
            <a:r>
              <a:rPr kumimoji="1" lang="en-US" altLang="ja-JP" dirty="0"/>
              <a:t>RAD-seq</a:t>
            </a:r>
            <a:r>
              <a:rPr kumimoji="1" lang="ja-JP" altLang="en-US" dirty="0"/>
              <a:t>データ</a:t>
            </a:r>
            <a:endParaRPr kumimoji="1" lang="en-US" altLang="ja-JP" dirty="0"/>
          </a:p>
          <a:p>
            <a:pPr algn="ctr"/>
            <a:r>
              <a:rPr kumimoji="1" lang="en-US" altLang="ja-JP" dirty="0"/>
              <a:t>(224</a:t>
            </a:r>
            <a:r>
              <a:rPr kumimoji="1" lang="ja-JP" altLang="en-US" dirty="0"/>
              <a:t>個体</a:t>
            </a:r>
            <a:r>
              <a:rPr kumimoji="1" lang="en-US" altLang="ja-JP" dirty="0"/>
              <a:t>)</a:t>
            </a:r>
            <a:endParaRPr kumimoji="1" lang="ja-JP" altLang="en-US" dirty="0"/>
          </a:p>
        </p:txBody>
      </p:sp>
      <p:sp>
        <p:nvSpPr>
          <p:cNvPr id="5" name="楕円 4">
            <a:extLst>
              <a:ext uri="{FF2B5EF4-FFF2-40B4-BE49-F238E27FC236}">
                <a16:creationId xmlns:a16="http://schemas.microsoft.com/office/drawing/2014/main" id="{9DCFD3A0-A407-4FAA-A209-31D30F7F58D6}"/>
              </a:ext>
            </a:extLst>
          </p:cNvPr>
          <p:cNvSpPr/>
          <p:nvPr/>
        </p:nvSpPr>
        <p:spPr>
          <a:xfrm>
            <a:off x="2574278" y="1053785"/>
            <a:ext cx="1266737" cy="6487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a:t>Stacks</a:t>
            </a:r>
            <a:endParaRPr kumimoji="1" lang="ja-JP" altLang="en-US" dirty="0"/>
          </a:p>
        </p:txBody>
      </p:sp>
      <p:sp>
        <p:nvSpPr>
          <p:cNvPr id="6" name="矢印: 右 5">
            <a:extLst>
              <a:ext uri="{FF2B5EF4-FFF2-40B4-BE49-F238E27FC236}">
                <a16:creationId xmlns:a16="http://schemas.microsoft.com/office/drawing/2014/main" id="{B0C294F1-FF69-4A71-AEAA-249E2EC09F1E}"/>
              </a:ext>
            </a:extLst>
          </p:cNvPr>
          <p:cNvSpPr/>
          <p:nvPr/>
        </p:nvSpPr>
        <p:spPr>
          <a:xfrm>
            <a:off x="2157630" y="1262681"/>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7AD63C79-D78A-46C0-8BEA-51F13879AB6C}"/>
              </a:ext>
            </a:extLst>
          </p:cNvPr>
          <p:cNvSpPr/>
          <p:nvPr/>
        </p:nvSpPr>
        <p:spPr>
          <a:xfrm>
            <a:off x="3927705" y="1262681"/>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AEE060E-710B-44F8-9908-5204DDE4336C}"/>
              </a:ext>
            </a:extLst>
          </p:cNvPr>
          <p:cNvSpPr/>
          <p:nvPr/>
        </p:nvSpPr>
        <p:spPr>
          <a:xfrm>
            <a:off x="4341565" y="1069096"/>
            <a:ext cx="1671509" cy="648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連鎖マーカー</a:t>
            </a:r>
            <a:endParaRPr kumimoji="1" lang="en-US" altLang="ja-JP" dirty="0"/>
          </a:p>
          <a:p>
            <a:pPr algn="ctr"/>
            <a:r>
              <a:rPr kumimoji="1" lang="en-US" altLang="ja-JP" dirty="0"/>
              <a:t>(1,597</a:t>
            </a:r>
            <a:r>
              <a:rPr kumimoji="1" lang="ja-JP" altLang="en-US" dirty="0"/>
              <a:t>個</a:t>
            </a:r>
            <a:r>
              <a:rPr kumimoji="1" lang="en-US" altLang="ja-JP" dirty="0"/>
              <a:t>)</a:t>
            </a:r>
            <a:endParaRPr kumimoji="1" lang="ja-JP" altLang="en-US" dirty="0"/>
          </a:p>
        </p:txBody>
      </p:sp>
      <p:sp>
        <p:nvSpPr>
          <p:cNvPr id="9" name="矢印: 右 8">
            <a:extLst>
              <a:ext uri="{FF2B5EF4-FFF2-40B4-BE49-F238E27FC236}">
                <a16:creationId xmlns:a16="http://schemas.microsoft.com/office/drawing/2014/main" id="{3FE66330-6E90-450F-BBC0-949136237D3C}"/>
              </a:ext>
            </a:extLst>
          </p:cNvPr>
          <p:cNvSpPr/>
          <p:nvPr/>
        </p:nvSpPr>
        <p:spPr>
          <a:xfrm>
            <a:off x="6161270" y="1262681"/>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7C83C2F-EAF4-49BC-92EE-3C1DB9666C13}"/>
              </a:ext>
            </a:extLst>
          </p:cNvPr>
          <p:cNvSpPr/>
          <p:nvPr/>
        </p:nvSpPr>
        <p:spPr>
          <a:xfrm>
            <a:off x="3517719" y="3142935"/>
            <a:ext cx="1434518" cy="9125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シクリッド</a:t>
            </a:r>
            <a:endParaRPr kumimoji="1" lang="en-US" altLang="ja-JP" dirty="0"/>
          </a:p>
          <a:p>
            <a:pPr algn="ctr"/>
            <a:r>
              <a:rPr kumimoji="1" lang="en-US" altLang="ja-JP" dirty="0"/>
              <a:t>scaffolds</a:t>
            </a:r>
          </a:p>
          <a:p>
            <a:pPr algn="ctr"/>
            <a:r>
              <a:rPr kumimoji="1" lang="en-US" altLang="ja-JP" dirty="0"/>
              <a:t>(7,236</a:t>
            </a:r>
            <a:r>
              <a:rPr kumimoji="1" lang="ja-JP" altLang="en-US" dirty="0"/>
              <a:t>本</a:t>
            </a:r>
            <a:r>
              <a:rPr kumimoji="1" lang="en-US" altLang="ja-JP" dirty="0"/>
              <a:t>)</a:t>
            </a:r>
            <a:endParaRPr kumimoji="1" lang="ja-JP" altLang="en-US" dirty="0"/>
          </a:p>
        </p:txBody>
      </p:sp>
      <p:sp>
        <p:nvSpPr>
          <p:cNvPr id="11" name="楕円 10">
            <a:extLst>
              <a:ext uri="{FF2B5EF4-FFF2-40B4-BE49-F238E27FC236}">
                <a16:creationId xmlns:a16="http://schemas.microsoft.com/office/drawing/2014/main" id="{AC530127-A6AC-486C-A79E-802264C36178}"/>
              </a:ext>
            </a:extLst>
          </p:cNvPr>
          <p:cNvSpPr/>
          <p:nvPr/>
        </p:nvSpPr>
        <p:spPr>
          <a:xfrm>
            <a:off x="6575130" y="1074511"/>
            <a:ext cx="1446404" cy="6487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a:t>JoinMap</a:t>
            </a:r>
            <a:endParaRPr kumimoji="1" lang="ja-JP" altLang="en-US" dirty="0"/>
          </a:p>
        </p:txBody>
      </p:sp>
      <p:sp>
        <p:nvSpPr>
          <p:cNvPr id="13" name="楕円 12">
            <a:extLst>
              <a:ext uri="{FF2B5EF4-FFF2-40B4-BE49-F238E27FC236}">
                <a16:creationId xmlns:a16="http://schemas.microsoft.com/office/drawing/2014/main" id="{98DCB99B-9D24-4BEB-BCEC-3ED4790F820C}"/>
              </a:ext>
            </a:extLst>
          </p:cNvPr>
          <p:cNvSpPr/>
          <p:nvPr/>
        </p:nvSpPr>
        <p:spPr>
          <a:xfrm>
            <a:off x="6462578" y="3224352"/>
            <a:ext cx="1671508" cy="6487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a:t>ALLMAPS</a:t>
            </a:r>
            <a:endParaRPr kumimoji="1" lang="ja-JP" altLang="en-US" dirty="0"/>
          </a:p>
        </p:txBody>
      </p:sp>
      <p:sp>
        <p:nvSpPr>
          <p:cNvPr id="14" name="四角形: 角を丸くする 13">
            <a:extLst>
              <a:ext uri="{FF2B5EF4-FFF2-40B4-BE49-F238E27FC236}">
                <a16:creationId xmlns:a16="http://schemas.microsoft.com/office/drawing/2014/main" id="{41B7A559-D379-4F9F-98E3-7D4825FB22F7}"/>
              </a:ext>
            </a:extLst>
          </p:cNvPr>
          <p:cNvSpPr/>
          <p:nvPr/>
        </p:nvSpPr>
        <p:spPr>
          <a:xfrm>
            <a:off x="6462577" y="2246967"/>
            <a:ext cx="1671509" cy="435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連鎖地図</a:t>
            </a:r>
          </a:p>
        </p:txBody>
      </p:sp>
      <p:sp>
        <p:nvSpPr>
          <p:cNvPr id="15" name="矢印: 右 14">
            <a:extLst>
              <a:ext uri="{FF2B5EF4-FFF2-40B4-BE49-F238E27FC236}">
                <a16:creationId xmlns:a16="http://schemas.microsoft.com/office/drawing/2014/main" id="{159443D2-19C0-4BFE-9108-42A81A8322A2}"/>
              </a:ext>
            </a:extLst>
          </p:cNvPr>
          <p:cNvSpPr/>
          <p:nvPr/>
        </p:nvSpPr>
        <p:spPr>
          <a:xfrm rot="5400000">
            <a:off x="7134747" y="2807839"/>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AABEEF49-622C-4BDC-833C-C277A0930BEB}"/>
              </a:ext>
            </a:extLst>
          </p:cNvPr>
          <p:cNvSpPr/>
          <p:nvPr/>
        </p:nvSpPr>
        <p:spPr>
          <a:xfrm>
            <a:off x="5290375" y="3484176"/>
            <a:ext cx="722699"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BE3E58EB-E4FD-48E5-B902-47DDDDA15433}"/>
              </a:ext>
            </a:extLst>
          </p:cNvPr>
          <p:cNvSpPr/>
          <p:nvPr/>
        </p:nvSpPr>
        <p:spPr>
          <a:xfrm rot="5400000">
            <a:off x="7134747" y="4028355"/>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9526607-E53A-4D59-B3A0-A631227F7DB1}"/>
              </a:ext>
            </a:extLst>
          </p:cNvPr>
          <p:cNvSpPr/>
          <p:nvPr/>
        </p:nvSpPr>
        <p:spPr>
          <a:xfrm>
            <a:off x="6259846" y="4458373"/>
            <a:ext cx="2315362" cy="878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シクリッドゲノム</a:t>
            </a:r>
            <a:endParaRPr kumimoji="1" lang="en-US" altLang="ja-JP" dirty="0"/>
          </a:p>
          <a:p>
            <a:pPr algn="ctr"/>
            <a:r>
              <a:rPr kumimoji="1" lang="en-US" altLang="ja-JP" dirty="0"/>
              <a:t>(</a:t>
            </a:r>
            <a:r>
              <a:rPr lang="en-US" altLang="ja-JP" dirty="0"/>
              <a:t>P_nyererei_v2)</a:t>
            </a:r>
            <a:endParaRPr kumimoji="1" lang="ja-JP" altLang="en-US" dirty="0"/>
          </a:p>
        </p:txBody>
      </p:sp>
      <p:sp>
        <p:nvSpPr>
          <p:cNvPr id="28" name="矢印: 右 27">
            <a:extLst>
              <a:ext uri="{FF2B5EF4-FFF2-40B4-BE49-F238E27FC236}">
                <a16:creationId xmlns:a16="http://schemas.microsoft.com/office/drawing/2014/main" id="{C24AF767-02AE-4DF4-A7EC-8D6B263C38C7}"/>
              </a:ext>
            </a:extLst>
          </p:cNvPr>
          <p:cNvSpPr/>
          <p:nvPr/>
        </p:nvSpPr>
        <p:spPr>
          <a:xfrm rot="5400000">
            <a:off x="7134747" y="1878514"/>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49CECF31-01C9-4087-89B9-D8259FA2B983}"/>
              </a:ext>
            </a:extLst>
          </p:cNvPr>
          <p:cNvGrpSpPr/>
          <p:nvPr/>
        </p:nvGrpSpPr>
        <p:grpSpPr>
          <a:xfrm>
            <a:off x="532753" y="2083382"/>
            <a:ext cx="4128725" cy="4288463"/>
            <a:chOff x="532753" y="2083382"/>
            <a:chExt cx="4128725" cy="4288463"/>
          </a:xfrm>
        </p:grpSpPr>
        <p:sp>
          <p:nvSpPr>
            <p:cNvPr id="12" name="矢印: 右 11">
              <a:extLst>
                <a:ext uri="{FF2B5EF4-FFF2-40B4-BE49-F238E27FC236}">
                  <a16:creationId xmlns:a16="http://schemas.microsoft.com/office/drawing/2014/main" id="{12AE2024-B2D4-4043-9584-DB354B8F8AE0}"/>
                </a:ext>
              </a:extLst>
            </p:cNvPr>
            <p:cNvSpPr/>
            <p:nvPr/>
          </p:nvSpPr>
          <p:spPr>
            <a:xfrm rot="5400000">
              <a:off x="1150950" y="2121132"/>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5F9E6DD-98C8-4BE5-B551-355CDF0D0D91}"/>
                </a:ext>
              </a:extLst>
            </p:cNvPr>
            <p:cNvSpPr/>
            <p:nvPr/>
          </p:nvSpPr>
          <p:spPr>
            <a:xfrm>
              <a:off x="694628" y="2515544"/>
              <a:ext cx="1266737" cy="6487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a:t>BWA</a:t>
              </a:r>
              <a:r>
                <a:rPr kumimoji="1" lang="ja-JP" altLang="en-US"/>
                <a:t>＋</a:t>
              </a:r>
              <a:r>
                <a:rPr kumimoji="1" lang="en-US" altLang="ja-JP"/>
                <a:t>GATK</a:t>
              </a:r>
              <a:endParaRPr kumimoji="1" lang="ja-JP" altLang="en-US" dirty="0"/>
            </a:p>
          </p:txBody>
        </p:sp>
        <p:sp>
          <p:nvSpPr>
            <p:cNvPr id="21" name="四角形: 角を丸くする 20">
              <a:extLst>
                <a:ext uri="{FF2B5EF4-FFF2-40B4-BE49-F238E27FC236}">
                  <a16:creationId xmlns:a16="http://schemas.microsoft.com/office/drawing/2014/main" id="{4D1797A9-57EF-44FF-9894-7FBBDA6C6CEE}"/>
                </a:ext>
              </a:extLst>
            </p:cNvPr>
            <p:cNvSpPr/>
            <p:nvPr/>
          </p:nvSpPr>
          <p:spPr>
            <a:xfrm>
              <a:off x="532753" y="3610011"/>
              <a:ext cx="1671509" cy="648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SNP</a:t>
              </a:r>
            </a:p>
            <a:p>
              <a:pPr algn="ctr"/>
              <a:r>
                <a:rPr kumimoji="1" lang="en-US" altLang="ja-JP" dirty="0"/>
                <a:t>(</a:t>
              </a:r>
              <a:r>
                <a:rPr lang="en-US" altLang="ja-JP" dirty="0"/>
                <a:t>1,023,462</a:t>
              </a:r>
              <a:r>
                <a:rPr kumimoji="1" lang="ja-JP" altLang="en-US" dirty="0"/>
                <a:t>個</a:t>
              </a:r>
              <a:r>
                <a:rPr kumimoji="1" lang="en-US" altLang="ja-JP" dirty="0"/>
                <a:t>)</a:t>
              </a:r>
              <a:endParaRPr kumimoji="1" lang="ja-JP" altLang="en-US" dirty="0"/>
            </a:p>
          </p:txBody>
        </p:sp>
        <p:sp>
          <p:nvSpPr>
            <p:cNvPr id="22" name="四角形: 角を丸くする 21">
              <a:extLst>
                <a:ext uri="{FF2B5EF4-FFF2-40B4-BE49-F238E27FC236}">
                  <a16:creationId xmlns:a16="http://schemas.microsoft.com/office/drawing/2014/main" id="{54973DA8-77FB-4F52-8531-CA9E8EB53E0B}"/>
                </a:ext>
              </a:extLst>
            </p:cNvPr>
            <p:cNvSpPr/>
            <p:nvPr/>
          </p:nvSpPr>
          <p:spPr>
            <a:xfrm>
              <a:off x="2574278" y="4688627"/>
              <a:ext cx="1671509" cy="86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ハプロタイプブロック</a:t>
              </a:r>
              <a:r>
                <a:rPr kumimoji="1" lang="en-US" altLang="ja-JP" dirty="0"/>
                <a:t>(3,169</a:t>
              </a:r>
              <a:r>
                <a:rPr kumimoji="1" lang="ja-JP" altLang="en-US" dirty="0"/>
                <a:t>個</a:t>
              </a:r>
              <a:r>
                <a:rPr kumimoji="1" lang="en-US" altLang="ja-JP" dirty="0"/>
                <a:t>)</a:t>
              </a:r>
              <a:endParaRPr kumimoji="1" lang="ja-JP" altLang="en-US" dirty="0"/>
            </a:p>
          </p:txBody>
        </p:sp>
        <p:sp>
          <p:nvSpPr>
            <p:cNvPr id="23" name="楕円 22">
              <a:extLst>
                <a:ext uri="{FF2B5EF4-FFF2-40B4-BE49-F238E27FC236}">
                  <a16:creationId xmlns:a16="http://schemas.microsoft.com/office/drawing/2014/main" id="{1FF0DFC6-4E6E-4900-AD35-049E64D496A5}"/>
                </a:ext>
              </a:extLst>
            </p:cNvPr>
            <p:cNvSpPr/>
            <p:nvPr/>
          </p:nvSpPr>
          <p:spPr>
            <a:xfrm>
              <a:off x="694628" y="4723274"/>
              <a:ext cx="1266737" cy="6487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a:t>SELDLA</a:t>
              </a:r>
              <a:endParaRPr kumimoji="1" lang="ja-JP" altLang="en-US" dirty="0"/>
            </a:p>
          </p:txBody>
        </p:sp>
        <p:sp>
          <p:nvSpPr>
            <p:cNvPr id="24" name="矢印: 右 23">
              <a:extLst>
                <a:ext uri="{FF2B5EF4-FFF2-40B4-BE49-F238E27FC236}">
                  <a16:creationId xmlns:a16="http://schemas.microsoft.com/office/drawing/2014/main" id="{0E0D75DD-8850-463A-A6CC-E52EE001EBFE}"/>
                </a:ext>
              </a:extLst>
            </p:cNvPr>
            <p:cNvSpPr/>
            <p:nvPr/>
          </p:nvSpPr>
          <p:spPr>
            <a:xfrm rot="5400000">
              <a:off x="1144565" y="3266151"/>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3AFDCCB6-9A80-4407-AD16-2351CFA0E310}"/>
                </a:ext>
              </a:extLst>
            </p:cNvPr>
            <p:cNvSpPr/>
            <p:nvPr/>
          </p:nvSpPr>
          <p:spPr>
            <a:xfrm rot="5400000">
              <a:off x="1142766" y="4350927"/>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DD6B1EC3-B91E-4E85-9F96-AAF7C874BCA8}"/>
                </a:ext>
              </a:extLst>
            </p:cNvPr>
            <p:cNvSpPr/>
            <p:nvPr/>
          </p:nvSpPr>
          <p:spPr>
            <a:xfrm rot="9119624">
              <a:off x="1969302" y="4160827"/>
              <a:ext cx="1271634"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3DD3A1B6-E3A7-4796-96F7-74E8A8CACA40}"/>
                </a:ext>
              </a:extLst>
            </p:cNvPr>
            <p:cNvSpPr/>
            <p:nvPr/>
          </p:nvSpPr>
          <p:spPr>
            <a:xfrm>
              <a:off x="2581793" y="5723119"/>
              <a:ext cx="2079685" cy="648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シクリッドゲノム</a:t>
              </a:r>
              <a:endParaRPr kumimoji="1" lang="en-US" altLang="ja-JP" dirty="0"/>
            </a:p>
            <a:p>
              <a:pPr algn="ctr"/>
              <a:r>
                <a:rPr kumimoji="1" lang="en-US" altLang="ja-JP"/>
                <a:t>(SELDLA</a:t>
              </a:r>
              <a:r>
                <a:rPr kumimoji="1" lang="ja-JP" altLang="en-US"/>
                <a:t>版</a:t>
              </a:r>
              <a:r>
                <a:rPr kumimoji="1" lang="en-US" altLang="ja-JP" dirty="0"/>
                <a:t>)</a:t>
              </a:r>
            </a:p>
          </p:txBody>
        </p:sp>
        <p:sp>
          <p:nvSpPr>
            <p:cNvPr id="29" name="矢印: 右 28">
              <a:extLst>
                <a:ext uri="{FF2B5EF4-FFF2-40B4-BE49-F238E27FC236}">
                  <a16:creationId xmlns:a16="http://schemas.microsoft.com/office/drawing/2014/main" id="{BBBFC1C7-AC8B-4F5E-8DCE-A563F04879F3}"/>
                </a:ext>
              </a:extLst>
            </p:cNvPr>
            <p:cNvSpPr/>
            <p:nvPr/>
          </p:nvSpPr>
          <p:spPr>
            <a:xfrm rot="1499467">
              <a:off x="1939852" y="5527537"/>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958C033D-556A-44F7-8AE7-931008D0CA83}"/>
                </a:ext>
              </a:extLst>
            </p:cNvPr>
            <p:cNvSpPr/>
            <p:nvPr/>
          </p:nvSpPr>
          <p:spPr>
            <a:xfrm>
              <a:off x="2098450" y="4921802"/>
              <a:ext cx="327170" cy="2516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sp>
        <p:nvSpPr>
          <p:cNvPr id="31" name="タイトル 1">
            <a:extLst>
              <a:ext uri="{FF2B5EF4-FFF2-40B4-BE49-F238E27FC236}">
                <a16:creationId xmlns:a16="http://schemas.microsoft.com/office/drawing/2014/main" id="{028E3D9C-DA37-4FB2-881F-CEBA99D6447C}"/>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t>データ解析フロー</a:t>
            </a:r>
            <a:endParaRPr lang="ja-JP" altLang="en-US" sz="3200" dirty="0"/>
          </a:p>
        </p:txBody>
      </p:sp>
    </p:spTree>
    <p:extLst>
      <p:ext uri="{BB962C8B-B14F-4D97-AF65-F5344CB8AC3E}">
        <p14:creationId xmlns:p14="http://schemas.microsoft.com/office/powerpoint/2010/main" val="361596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DB695DFB-B555-4D96-9BC4-3F9E097B29BD}"/>
              </a:ext>
            </a:extLst>
          </p:cNvPr>
          <p:cNvGraphicFramePr>
            <a:graphicFrameLocks noGrp="1"/>
          </p:cNvGraphicFramePr>
          <p:nvPr>
            <p:extLst>
              <p:ext uri="{D42A27DB-BD31-4B8C-83A1-F6EECF244321}">
                <p14:modId xmlns:p14="http://schemas.microsoft.com/office/powerpoint/2010/main" val="963746670"/>
              </p:ext>
            </p:extLst>
          </p:nvPr>
        </p:nvGraphicFramePr>
        <p:xfrm>
          <a:off x="356717" y="1508760"/>
          <a:ext cx="8430566" cy="2560320"/>
        </p:xfrm>
        <a:graphic>
          <a:graphicData uri="http://schemas.openxmlformats.org/drawingml/2006/table">
            <a:tbl>
              <a:tblPr firstRow="1" bandRow="1">
                <a:tableStyleId>{5C22544A-7EE6-4342-B048-85BDC9FD1C3A}</a:tableStyleId>
              </a:tblPr>
              <a:tblGrid>
                <a:gridCol w="1879040">
                  <a:extLst>
                    <a:ext uri="{9D8B030D-6E8A-4147-A177-3AD203B41FA5}">
                      <a16:colId xmlns:a16="http://schemas.microsoft.com/office/drawing/2014/main" val="742609692"/>
                    </a:ext>
                  </a:extLst>
                </a:gridCol>
                <a:gridCol w="2049864">
                  <a:extLst>
                    <a:ext uri="{9D8B030D-6E8A-4147-A177-3AD203B41FA5}">
                      <a16:colId xmlns:a16="http://schemas.microsoft.com/office/drawing/2014/main" val="3219618808"/>
                    </a:ext>
                  </a:extLst>
                </a:gridCol>
                <a:gridCol w="929474">
                  <a:extLst>
                    <a:ext uri="{9D8B030D-6E8A-4147-A177-3AD203B41FA5}">
                      <a16:colId xmlns:a16="http://schemas.microsoft.com/office/drawing/2014/main" val="3255596964"/>
                    </a:ext>
                  </a:extLst>
                </a:gridCol>
                <a:gridCol w="994786">
                  <a:extLst>
                    <a:ext uri="{9D8B030D-6E8A-4147-A177-3AD203B41FA5}">
                      <a16:colId xmlns:a16="http://schemas.microsoft.com/office/drawing/2014/main" val="1498744190"/>
                    </a:ext>
                  </a:extLst>
                </a:gridCol>
                <a:gridCol w="2577402">
                  <a:extLst>
                    <a:ext uri="{9D8B030D-6E8A-4147-A177-3AD203B41FA5}">
                      <a16:colId xmlns:a16="http://schemas.microsoft.com/office/drawing/2014/main" val="2030644673"/>
                    </a:ext>
                  </a:extLst>
                </a:gridCol>
              </a:tblGrid>
              <a:tr h="370840">
                <a:tc>
                  <a:txBody>
                    <a:bodyPr/>
                    <a:lstStyle/>
                    <a:p>
                      <a:endParaRPr kumimoji="1" lang="ja-JP" altLang="en-US" dirty="0"/>
                    </a:p>
                  </a:txBody>
                  <a:tcPr/>
                </a:tc>
                <a:tc>
                  <a:txBody>
                    <a:bodyPr/>
                    <a:lstStyle/>
                    <a:p>
                      <a:r>
                        <a:rPr kumimoji="1" lang="ja-JP" altLang="en-US" dirty="0"/>
                        <a:t>コンティグ・</a:t>
                      </a:r>
                      <a:endParaRPr kumimoji="1" lang="en-US" altLang="ja-JP" dirty="0"/>
                    </a:p>
                    <a:p>
                      <a:r>
                        <a:rPr kumimoji="1" lang="ja-JP" altLang="en-US" dirty="0"/>
                        <a:t>スキャフォルド数</a:t>
                      </a:r>
                    </a:p>
                  </a:txBody>
                  <a:tcPr/>
                </a:tc>
                <a:tc>
                  <a:txBody>
                    <a:bodyPr/>
                    <a:lstStyle/>
                    <a:p>
                      <a:r>
                        <a:rPr kumimoji="1" lang="en-US" altLang="ja-JP" dirty="0"/>
                        <a:t>N50 (</a:t>
                      </a:r>
                      <a:r>
                        <a:rPr kumimoji="1" lang="en-US" altLang="ja-JP" dirty="0" err="1"/>
                        <a:t>Mbp</a:t>
                      </a:r>
                      <a:r>
                        <a:rPr kumimoji="1" lang="en-US" altLang="ja-JP" dirty="0"/>
                        <a:t>)</a:t>
                      </a:r>
                      <a:endParaRPr kumimoji="1" lang="ja-JP" altLang="en-US" dirty="0"/>
                    </a:p>
                  </a:txBody>
                  <a:tcPr/>
                </a:tc>
                <a:tc>
                  <a:txBody>
                    <a:bodyPr/>
                    <a:lstStyle/>
                    <a:p>
                      <a:r>
                        <a:rPr kumimoji="1" lang="ja-JP" altLang="en-US" dirty="0"/>
                        <a:t>最大長 </a:t>
                      </a:r>
                      <a:r>
                        <a:rPr kumimoji="1" lang="en-US" altLang="ja-JP" dirty="0"/>
                        <a:t>(</a:t>
                      </a:r>
                      <a:r>
                        <a:rPr kumimoji="1" lang="en-US" altLang="ja-JP" dirty="0" err="1"/>
                        <a:t>Mbp</a:t>
                      </a:r>
                      <a:r>
                        <a:rPr kumimoji="1" lang="en-US" altLang="ja-JP" dirty="0"/>
                        <a:t>)</a:t>
                      </a:r>
                      <a:endParaRPr kumimoji="1" lang="ja-JP" altLang="en-US" dirty="0"/>
                    </a:p>
                  </a:txBody>
                  <a:tcPr/>
                </a:tc>
                <a:tc>
                  <a:txBody>
                    <a:bodyPr/>
                    <a:lstStyle/>
                    <a:p>
                      <a:r>
                        <a:rPr kumimoji="1" lang="en-US" altLang="ja-JP" dirty="0"/>
                        <a:t>&gt;1Mbp</a:t>
                      </a:r>
                      <a:r>
                        <a:rPr kumimoji="1" lang="ja-JP" altLang="en-US" dirty="0"/>
                        <a:t>スキャフォルドに配置された割合</a:t>
                      </a:r>
                    </a:p>
                  </a:txBody>
                  <a:tcPr/>
                </a:tc>
                <a:extLst>
                  <a:ext uri="{0D108BD9-81ED-4DB2-BD59-A6C34878D82A}">
                    <a16:rowId xmlns:a16="http://schemas.microsoft.com/office/drawing/2014/main" val="403026902"/>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latin typeface="+mn-lt"/>
                          <a:ea typeface="+mn-ea"/>
                          <a:cs typeface="+mn-cs"/>
                        </a:rPr>
                        <a:t>PunNye1.0</a:t>
                      </a:r>
                    </a:p>
                    <a:p>
                      <a:r>
                        <a:rPr kumimoji="1" lang="en-US" altLang="ja-JP" sz="1800" kern="1200" dirty="0">
                          <a:solidFill>
                            <a:schemeClr val="dk1"/>
                          </a:solidFill>
                          <a:latin typeface="+mn-lt"/>
                          <a:ea typeface="+mn-ea"/>
                          <a:cs typeface="+mn-cs"/>
                        </a:rPr>
                        <a:t>(</a:t>
                      </a:r>
                      <a:r>
                        <a:rPr kumimoji="1" lang="ja-JP" altLang="en-US" sz="1800" kern="1200" dirty="0">
                          <a:solidFill>
                            <a:schemeClr val="dk1"/>
                          </a:solidFill>
                          <a:latin typeface="+mn-lt"/>
                          <a:ea typeface="+mn-ea"/>
                          <a:cs typeface="+mn-cs"/>
                        </a:rPr>
                        <a:t>伸長前</a:t>
                      </a:r>
                      <a:r>
                        <a:rPr kumimoji="1" lang="en-US" altLang="ja-JP" sz="1800" kern="1200" dirty="0">
                          <a:solidFill>
                            <a:schemeClr val="dk1"/>
                          </a:solidFill>
                          <a:latin typeface="+mn-lt"/>
                          <a:ea typeface="+mn-ea"/>
                          <a:cs typeface="+mn-cs"/>
                        </a:rPr>
                        <a:t>)</a:t>
                      </a:r>
                      <a:endParaRPr kumimoji="1" lang="ja-JP" altLang="en-US" dirty="0"/>
                    </a:p>
                  </a:txBody>
                  <a:tcPr/>
                </a:tc>
                <a:tc>
                  <a:txBody>
                    <a:bodyPr/>
                    <a:lstStyle/>
                    <a:p>
                      <a:r>
                        <a:rPr kumimoji="1" lang="en-US" altLang="ja-JP" sz="1800" kern="1200" dirty="0">
                          <a:solidFill>
                            <a:schemeClr val="dk1"/>
                          </a:solidFill>
                          <a:latin typeface="+mn-lt"/>
                          <a:ea typeface="+mn-ea"/>
                          <a:cs typeface="+mn-cs"/>
                        </a:rPr>
                        <a:t>7,236</a:t>
                      </a:r>
                      <a:endParaRPr kumimoji="1" lang="ja-JP" altLang="en-US" dirty="0"/>
                    </a:p>
                  </a:txBody>
                  <a:tcPr/>
                </a:tc>
                <a:tc>
                  <a:txBody>
                    <a:bodyPr/>
                    <a:lstStyle/>
                    <a:p>
                      <a:r>
                        <a:rPr kumimoji="1" lang="en-US" altLang="ja-JP" sz="1800" kern="1200" dirty="0">
                          <a:solidFill>
                            <a:schemeClr val="dk1"/>
                          </a:solidFill>
                          <a:latin typeface="+mn-lt"/>
                          <a:ea typeface="+mn-ea"/>
                          <a:cs typeface="+mn-cs"/>
                        </a:rPr>
                        <a:t>2.51</a:t>
                      </a:r>
                      <a:endParaRPr kumimoji="1" lang="ja-JP" altLang="en-US" dirty="0"/>
                    </a:p>
                  </a:txBody>
                  <a:tcPr/>
                </a:tc>
                <a:tc>
                  <a:txBody>
                    <a:bodyPr/>
                    <a:lstStyle/>
                    <a:p>
                      <a:r>
                        <a:rPr kumimoji="1" lang="en-US" altLang="ja-JP" sz="1800" kern="1200" dirty="0">
                          <a:solidFill>
                            <a:schemeClr val="dk1"/>
                          </a:solidFill>
                          <a:latin typeface="+mn-lt"/>
                          <a:ea typeface="+mn-ea"/>
                          <a:cs typeface="+mn-cs"/>
                        </a:rPr>
                        <a:t>10.91</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716240656"/>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latin typeface="+mn-lt"/>
                          <a:ea typeface="+mn-ea"/>
                          <a:cs typeface="+mn-cs"/>
                        </a:rPr>
                        <a:t>P_nyererei_v2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latin typeface="+mn-lt"/>
                          <a:ea typeface="+mn-ea"/>
                          <a:cs typeface="+mn-cs"/>
                        </a:rPr>
                        <a:t>(</a:t>
                      </a:r>
                      <a:r>
                        <a:rPr kumimoji="1" lang="ja-JP" altLang="en-US" sz="1800" kern="1200" dirty="0">
                          <a:solidFill>
                            <a:schemeClr val="dk1"/>
                          </a:solidFill>
                          <a:latin typeface="+mn-lt"/>
                          <a:ea typeface="+mn-ea"/>
                          <a:cs typeface="+mn-cs"/>
                        </a:rPr>
                        <a:t>最新ゲノム</a:t>
                      </a:r>
                      <a:r>
                        <a:rPr kumimoji="1" lang="en-US" altLang="ja-JP" sz="1800" kern="1200" dirty="0">
                          <a:solidFill>
                            <a:schemeClr val="dk1"/>
                          </a:solidFill>
                          <a:latin typeface="+mn-lt"/>
                          <a:ea typeface="+mn-ea"/>
                          <a:cs typeface="+mn-cs"/>
                        </a:rPr>
                        <a:t>)</a:t>
                      </a:r>
                      <a:endParaRPr kumimoji="1" lang="ja-JP" altLang="en-US" dirty="0"/>
                    </a:p>
                  </a:txBody>
                  <a:tcPr/>
                </a:tc>
                <a:tc>
                  <a:txBody>
                    <a:bodyPr/>
                    <a:lstStyle/>
                    <a:p>
                      <a:r>
                        <a:rPr kumimoji="1" lang="en-US" altLang="ja-JP" sz="1800" kern="1200" dirty="0">
                          <a:solidFill>
                            <a:schemeClr val="dk1"/>
                          </a:solidFill>
                          <a:latin typeface="+mn-lt"/>
                          <a:ea typeface="+mn-ea"/>
                          <a:cs typeface="+mn-cs"/>
                        </a:rPr>
                        <a:t>6,876</a:t>
                      </a:r>
                    </a:p>
                    <a:p>
                      <a:r>
                        <a:rPr kumimoji="1" lang="en-US" altLang="ja-JP" dirty="0"/>
                        <a:t>(&gt;1Mbp</a:t>
                      </a:r>
                      <a:r>
                        <a:rPr kumimoji="1" lang="ja-JP" altLang="en-US" dirty="0"/>
                        <a:t>の数</a:t>
                      </a:r>
                      <a:r>
                        <a:rPr kumimoji="1" lang="en-US" altLang="ja-JP" dirty="0"/>
                        <a:t>:50)</a:t>
                      </a:r>
                      <a:endParaRPr kumimoji="1" lang="ja-JP" altLang="en-US" dirty="0"/>
                    </a:p>
                  </a:txBody>
                  <a:tcPr/>
                </a:tc>
                <a:tc>
                  <a:txBody>
                    <a:bodyPr/>
                    <a:lstStyle/>
                    <a:p>
                      <a:r>
                        <a:rPr kumimoji="1" lang="en-US" altLang="ja-JP" dirty="0"/>
                        <a:t>25.73</a:t>
                      </a:r>
                      <a:endParaRPr kumimoji="1" lang="ja-JP" altLang="en-US" dirty="0"/>
                    </a:p>
                  </a:txBody>
                  <a:tcPr/>
                </a:tc>
                <a:tc>
                  <a:txBody>
                    <a:bodyPr/>
                    <a:lstStyle/>
                    <a:p>
                      <a:r>
                        <a:rPr kumimoji="1" lang="en-US" altLang="ja-JP" dirty="0"/>
                        <a:t>51.18</a:t>
                      </a:r>
                      <a:endParaRPr kumimoji="1" lang="ja-JP" altLang="en-US" dirty="0"/>
                    </a:p>
                  </a:txBody>
                  <a:tcPr/>
                </a:tc>
                <a:tc>
                  <a:txBody>
                    <a:bodyPr/>
                    <a:lstStyle/>
                    <a:p>
                      <a:r>
                        <a:rPr kumimoji="1" lang="en-US" altLang="ja-JP" dirty="0"/>
                        <a:t>84.7%</a:t>
                      </a:r>
                      <a:endParaRPr kumimoji="1" lang="ja-JP" altLang="en-US" dirty="0"/>
                    </a:p>
                  </a:txBody>
                  <a:tcPr/>
                </a:tc>
                <a:extLst>
                  <a:ext uri="{0D108BD9-81ED-4DB2-BD59-A6C34878D82A}">
                    <a16:rowId xmlns:a16="http://schemas.microsoft.com/office/drawing/2014/main" val="2976346112"/>
                  </a:ext>
                </a:extLst>
              </a:tr>
              <a:tr h="370840">
                <a:tc>
                  <a:txBody>
                    <a:bodyPr/>
                    <a:lstStyle/>
                    <a:p>
                      <a:r>
                        <a:rPr kumimoji="1" lang="en-US" altLang="ja-JP" dirty="0"/>
                        <a:t>SELDLA extended</a:t>
                      </a:r>
                      <a:endParaRPr kumimoji="1" lang="ja-JP" altLang="en-US" dirty="0"/>
                    </a:p>
                  </a:txBody>
                  <a:tcPr/>
                </a:tc>
                <a:tc>
                  <a:txBody>
                    <a:bodyPr/>
                    <a:lstStyle/>
                    <a:p>
                      <a:r>
                        <a:rPr kumimoji="1" lang="en-US" altLang="ja-JP" sz="1800" kern="1200" dirty="0">
                          <a:solidFill>
                            <a:schemeClr val="dk1"/>
                          </a:solidFill>
                          <a:latin typeface="+mn-lt"/>
                          <a:ea typeface="+mn-ea"/>
                          <a:cs typeface="+mn-cs"/>
                        </a:rPr>
                        <a:t>7,078 </a:t>
                      </a:r>
                    </a:p>
                    <a:p>
                      <a:r>
                        <a:rPr kumimoji="1" lang="en-US" altLang="ja-JP" sz="1800" kern="1200" dirty="0">
                          <a:solidFill>
                            <a:schemeClr val="dk1"/>
                          </a:solidFill>
                          <a:latin typeface="+mn-lt"/>
                          <a:ea typeface="+mn-ea"/>
                          <a:cs typeface="+mn-cs"/>
                        </a:rPr>
                        <a:t>(&gt;1Mbp</a:t>
                      </a:r>
                      <a:r>
                        <a:rPr kumimoji="1" lang="ja-JP" altLang="en-US" sz="1800" kern="1200" dirty="0">
                          <a:solidFill>
                            <a:schemeClr val="dk1"/>
                          </a:solidFill>
                          <a:latin typeface="+mn-lt"/>
                          <a:ea typeface="+mn-ea"/>
                          <a:cs typeface="+mn-cs"/>
                        </a:rPr>
                        <a:t>の数</a:t>
                      </a:r>
                      <a:r>
                        <a:rPr kumimoji="1" lang="en-US" altLang="ja-JP" sz="1800" kern="1200" dirty="0">
                          <a:solidFill>
                            <a:schemeClr val="dk1"/>
                          </a:solidFill>
                          <a:latin typeface="+mn-lt"/>
                          <a:ea typeface="+mn-ea"/>
                          <a:cs typeface="+mn-cs"/>
                        </a:rPr>
                        <a:t>:34)</a:t>
                      </a:r>
                      <a:endParaRPr kumimoji="1" lang="ja-JP" altLang="en-US" dirty="0"/>
                    </a:p>
                  </a:txBody>
                  <a:tcPr/>
                </a:tc>
                <a:tc>
                  <a:txBody>
                    <a:bodyPr/>
                    <a:lstStyle/>
                    <a:p>
                      <a:r>
                        <a:rPr kumimoji="1" lang="en-US" altLang="ja-JP" sz="1800" kern="1200" dirty="0">
                          <a:solidFill>
                            <a:schemeClr val="dk1"/>
                          </a:solidFill>
                          <a:latin typeface="+mn-lt"/>
                          <a:ea typeface="+mn-ea"/>
                          <a:cs typeface="+mn-cs"/>
                        </a:rPr>
                        <a:t>6.21</a:t>
                      </a:r>
                      <a:endParaRPr kumimoji="1" lang="ja-JP" altLang="en-US" dirty="0"/>
                    </a:p>
                  </a:txBody>
                  <a:tcPr/>
                </a:tc>
                <a:tc>
                  <a:txBody>
                    <a:bodyPr/>
                    <a:lstStyle/>
                    <a:p>
                      <a:r>
                        <a:rPr kumimoji="1" lang="en-US" altLang="ja-JP" dirty="0"/>
                        <a:t>27.08</a:t>
                      </a:r>
                      <a:endParaRPr kumimoji="1" lang="ja-JP" altLang="en-US" dirty="0"/>
                    </a:p>
                  </a:txBody>
                  <a:tcPr/>
                </a:tc>
                <a:tc>
                  <a:txBody>
                    <a:bodyPr/>
                    <a:lstStyle/>
                    <a:p>
                      <a:r>
                        <a:rPr kumimoji="1" lang="en-US" altLang="ja-JP" dirty="0"/>
                        <a:t>50.6%</a:t>
                      </a:r>
                      <a:endParaRPr kumimoji="1" lang="ja-JP" altLang="en-US" dirty="0"/>
                    </a:p>
                  </a:txBody>
                  <a:tcPr/>
                </a:tc>
                <a:extLst>
                  <a:ext uri="{0D108BD9-81ED-4DB2-BD59-A6C34878D82A}">
                    <a16:rowId xmlns:a16="http://schemas.microsoft.com/office/drawing/2014/main" val="2420534009"/>
                  </a:ext>
                </a:extLst>
              </a:tr>
            </a:tbl>
          </a:graphicData>
        </a:graphic>
      </p:graphicFrame>
      <p:sp>
        <p:nvSpPr>
          <p:cNvPr id="3" name="テキスト ボックス 2">
            <a:extLst>
              <a:ext uri="{FF2B5EF4-FFF2-40B4-BE49-F238E27FC236}">
                <a16:creationId xmlns:a16="http://schemas.microsoft.com/office/drawing/2014/main" id="{D0401BA6-8D96-4F30-8397-A62EEFE125D2}"/>
              </a:ext>
            </a:extLst>
          </p:cNvPr>
          <p:cNvSpPr txBox="1"/>
          <p:nvPr/>
        </p:nvSpPr>
        <p:spPr>
          <a:xfrm>
            <a:off x="140677" y="936507"/>
            <a:ext cx="5094664" cy="369332"/>
          </a:xfrm>
          <a:prstGeom prst="rect">
            <a:avLst/>
          </a:prstGeom>
          <a:noFill/>
        </p:spPr>
        <p:txBody>
          <a:bodyPr wrap="none" rtlCol="0">
            <a:spAutoFit/>
          </a:bodyPr>
          <a:lstStyle/>
          <a:p>
            <a:r>
              <a:rPr kumimoji="1" lang="ja-JP" altLang="en-US" dirty="0"/>
              <a:t>ドラフトゲノムサイズ：</a:t>
            </a:r>
            <a:r>
              <a:rPr kumimoji="1" lang="en-US" altLang="ja-JP" dirty="0"/>
              <a:t>698.8 </a:t>
            </a:r>
            <a:r>
              <a:rPr kumimoji="1" lang="en-US" altLang="ja-JP" dirty="0" err="1"/>
              <a:t>Mbp</a:t>
            </a:r>
            <a:r>
              <a:rPr kumimoji="1" lang="en-US" altLang="ja-JP" dirty="0"/>
              <a:t> (</a:t>
            </a:r>
            <a:r>
              <a:rPr kumimoji="1" lang="ja-JP" altLang="en-US" dirty="0"/>
              <a:t>染色体数</a:t>
            </a:r>
            <a:r>
              <a:rPr kumimoji="1" lang="en-US" altLang="ja-JP" dirty="0"/>
              <a:t>22)</a:t>
            </a:r>
            <a:endParaRPr kumimoji="1" lang="ja-JP" altLang="en-US" dirty="0"/>
          </a:p>
        </p:txBody>
      </p:sp>
      <p:sp>
        <p:nvSpPr>
          <p:cNvPr id="4" name="タイトル 1">
            <a:extLst>
              <a:ext uri="{FF2B5EF4-FFF2-40B4-BE49-F238E27FC236}">
                <a16:creationId xmlns:a16="http://schemas.microsoft.com/office/drawing/2014/main" id="{DB6D84DF-8DD6-46B1-B5A3-E34E05A69A30}"/>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dirty="0"/>
              <a:t>SELDLA</a:t>
            </a:r>
            <a:r>
              <a:rPr lang="ja-JP" altLang="en-US" sz="3200" dirty="0"/>
              <a:t>による伸長結果</a:t>
            </a:r>
          </a:p>
        </p:txBody>
      </p:sp>
      <p:sp>
        <p:nvSpPr>
          <p:cNvPr id="5" name="テキスト ボックス 4">
            <a:extLst>
              <a:ext uri="{FF2B5EF4-FFF2-40B4-BE49-F238E27FC236}">
                <a16:creationId xmlns:a16="http://schemas.microsoft.com/office/drawing/2014/main" id="{1CCFD089-2AF4-40A3-8CB4-FA0803578E76}"/>
              </a:ext>
            </a:extLst>
          </p:cNvPr>
          <p:cNvSpPr txBox="1"/>
          <p:nvPr/>
        </p:nvSpPr>
        <p:spPr>
          <a:xfrm>
            <a:off x="356717" y="4272001"/>
            <a:ext cx="8430565" cy="2308324"/>
          </a:xfrm>
          <a:prstGeom prst="rect">
            <a:avLst/>
          </a:prstGeom>
          <a:noFill/>
        </p:spPr>
        <p:txBody>
          <a:bodyPr wrap="square" rtlCol="0">
            <a:spAutoFit/>
          </a:bodyPr>
          <a:lstStyle/>
          <a:p>
            <a:r>
              <a:rPr kumimoji="1" lang="ja-JP" altLang="en-US" dirty="0"/>
              <a:t>・</a:t>
            </a:r>
            <a:r>
              <a:rPr kumimoji="1" lang="en-US" altLang="ja-JP" dirty="0"/>
              <a:t>2014</a:t>
            </a:r>
            <a:r>
              <a:rPr kumimoji="1" lang="ja-JP" altLang="en-US" dirty="0"/>
              <a:t>年に公開されたシクリッドゲノム</a:t>
            </a:r>
            <a:r>
              <a:rPr kumimoji="1" lang="en-US" altLang="ja-JP" dirty="0"/>
              <a:t>ver. 1 (PunNye1.0)</a:t>
            </a:r>
            <a:r>
              <a:rPr kumimoji="1" lang="ja-JP" altLang="en-US" dirty="0"/>
              <a:t>を</a:t>
            </a:r>
            <a:r>
              <a:rPr kumimoji="1" lang="en-US" altLang="ja-JP" dirty="0"/>
              <a:t>RAD-seq</a:t>
            </a:r>
            <a:r>
              <a:rPr kumimoji="1" lang="ja-JP" altLang="en-US" dirty="0"/>
              <a:t>のデータで連鎖解析を行って染色体を構築した</a:t>
            </a:r>
            <a:r>
              <a:rPr kumimoji="1" lang="en-US" altLang="ja-JP" dirty="0"/>
              <a:t>ver. 2</a:t>
            </a:r>
            <a:r>
              <a:rPr kumimoji="1" lang="ja-JP" altLang="en-US" dirty="0"/>
              <a:t>ゲノム</a:t>
            </a:r>
            <a:r>
              <a:rPr kumimoji="1" lang="en-US" altLang="ja-JP" dirty="0"/>
              <a:t>(P_nyererei_v2) (2018)</a:t>
            </a:r>
            <a:r>
              <a:rPr kumimoji="1" lang="ja-JP" altLang="en-US" dirty="0"/>
              <a:t>が公開されている。また近縁種として、</a:t>
            </a:r>
            <a:r>
              <a:rPr kumimoji="1" lang="en-US" altLang="ja-JP" dirty="0"/>
              <a:t>PacBio</a:t>
            </a:r>
            <a:r>
              <a:rPr kumimoji="1" lang="ja-JP" altLang="en-US" dirty="0"/>
              <a:t>を使ったティラピアのゲノム</a:t>
            </a:r>
            <a:r>
              <a:rPr kumimoji="1" lang="en-US" altLang="ja-JP" dirty="0"/>
              <a:t>(</a:t>
            </a:r>
            <a:r>
              <a:rPr lang="en-US" altLang="ja-JP" dirty="0"/>
              <a:t>MKQE00000000)</a:t>
            </a:r>
            <a:r>
              <a:rPr kumimoji="1" lang="ja-JP" altLang="en-US" dirty="0"/>
              <a:t>が</a:t>
            </a:r>
            <a:r>
              <a:rPr kumimoji="1" lang="en-US" altLang="ja-JP" dirty="0"/>
              <a:t>2017</a:t>
            </a:r>
            <a:r>
              <a:rPr kumimoji="1" lang="ja-JP" altLang="en-US" dirty="0"/>
              <a:t>年に公開されている。　</a:t>
            </a:r>
            <a:endParaRPr kumimoji="1" lang="en-US" altLang="ja-JP" dirty="0"/>
          </a:p>
          <a:p>
            <a:endParaRPr kumimoji="1" lang="en-US" altLang="ja-JP" dirty="0"/>
          </a:p>
          <a:p>
            <a:r>
              <a:rPr kumimoji="1" lang="ja-JP" altLang="en-US" dirty="0"/>
              <a:t>・どんなに緩めに閾値をとっても、せいぜい</a:t>
            </a:r>
            <a:r>
              <a:rPr kumimoji="1" lang="en-US" altLang="ja-JP" dirty="0"/>
              <a:t>60%</a:t>
            </a:r>
            <a:r>
              <a:rPr kumimoji="1" lang="ja-JP" altLang="en-US" dirty="0"/>
              <a:t>くらいのスキャフォルドしか染色体に配置できそうにないけど、論文のデータでは</a:t>
            </a:r>
            <a:r>
              <a:rPr kumimoji="1" lang="en-US" altLang="ja-JP" dirty="0"/>
              <a:t>80%</a:t>
            </a:r>
            <a:r>
              <a:rPr kumimoji="1" lang="ja-JP" altLang="en-US" dirty="0" err="1"/>
              <a:t>ほど</a:t>
            </a:r>
            <a:r>
              <a:rPr kumimoji="1" lang="ja-JP" altLang="en-US" dirty="0"/>
              <a:t>配置できている。</a:t>
            </a:r>
            <a:endParaRPr kumimoji="1" lang="en-US" altLang="ja-JP" dirty="0"/>
          </a:p>
          <a:p>
            <a:r>
              <a:rPr kumimoji="1" lang="ja-JP" altLang="en-US" dirty="0"/>
              <a:t>かなり怪しいジェノタイピングデータも採用している可能性あり？</a:t>
            </a:r>
          </a:p>
        </p:txBody>
      </p:sp>
    </p:spTree>
    <p:extLst>
      <p:ext uri="{BB962C8B-B14F-4D97-AF65-F5344CB8AC3E}">
        <p14:creationId xmlns:p14="http://schemas.microsoft.com/office/powerpoint/2010/main" val="912445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061B6D-65E1-4B2F-A37A-8F6988D0B0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0305" y="555171"/>
            <a:ext cx="5933496" cy="5933496"/>
          </a:xfrm>
          <a:prstGeom prst="rect">
            <a:avLst/>
          </a:prstGeom>
        </p:spPr>
      </p:pic>
      <p:pic>
        <p:nvPicPr>
          <p:cNvPr id="4" name="図 3">
            <a:extLst>
              <a:ext uri="{FF2B5EF4-FFF2-40B4-BE49-F238E27FC236}">
                <a16:creationId xmlns:a16="http://schemas.microsoft.com/office/drawing/2014/main" id="{60709C4A-8E3F-4D50-BE84-3972AB3EABA8}"/>
              </a:ext>
            </a:extLst>
          </p:cNvPr>
          <p:cNvPicPr>
            <a:picLocks noChangeAspect="1"/>
          </p:cNvPicPr>
          <p:nvPr/>
        </p:nvPicPr>
        <p:blipFill rotWithShape="1">
          <a:blip r:embed="rId3">
            <a:extLst>
              <a:ext uri="{28A0092B-C50C-407E-A947-70E740481C1C}">
                <a14:useLocalDpi xmlns:a14="http://schemas.microsoft.com/office/drawing/2010/main" val="0"/>
              </a:ext>
            </a:extLst>
          </a:blip>
          <a:srcRect l="1549" t="79536" r="78010" b="1922"/>
          <a:stretch/>
        </p:blipFill>
        <p:spPr>
          <a:xfrm>
            <a:off x="1027445" y="648564"/>
            <a:ext cx="6647101" cy="6029424"/>
          </a:xfrm>
          <a:prstGeom prst="rect">
            <a:avLst/>
          </a:prstGeom>
        </p:spPr>
      </p:pic>
      <p:sp>
        <p:nvSpPr>
          <p:cNvPr id="5" name="タイトル 1">
            <a:extLst>
              <a:ext uri="{FF2B5EF4-FFF2-40B4-BE49-F238E27FC236}">
                <a16:creationId xmlns:a16="http://schemas.microsoft.com/office/drawing/2014/main" id="{A5EC5FBE-4826-479C-9A51-45F1333F2954}"/>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dirty="0"/>
              <a:t>SELDLA</a:t>
            </a:r>
            <a:r>
              <a:rPr lang="ja-JP" altLang="en-US" sz="3200" dirty="0"/>
              <a:t> </a:t>
            </a:r>
            <a:r>
              <a:rPr lang="en-US" altLang="ja-JP" sz="3200" dirty="0"/>
              <a:t>vs</a:t>
            </a:r>
            <a:r>
              <a:rPr lang="ja-JP" altLang="en-US" sz="3200" dirty="0"/>
              <a:t> 公開ゲノム</a:t>
            </a:r>
            <a:r>
              <a:rPr lang="en-US" altLang="ja-JP" sz="3200" dirty="0"/>
              <a:t>(</a:t>
            </a:r>
            <a:r>
              <a:rPr lang="en-US" altLang="ja-JP" sz="3200" dirty="0" err="1"/>
              <a:t>JoinMap</a:t>
            </a:r>
            <a:r>
              <a:rPr lang="en-US" altLang="ja-JP" sz="3200" dirty="0"/>
              <a:t> + ALLMAPS)</a:t>
            </a:r>
            <a:endParaRPr lang="ja-JP" altLang="en-US" sz="3200" dirty="0"/>
          </a:p>
        </p:txBody>
      </p:sp>
      <p:sp>
        <p:nvSpPr>
          <p:cNvPr id="6" name="テキスト ボックス 5">
            <a:extLst>
              <a:ext uri="{FF2B5EF4-FFF2-40B4-BE49-F238E27FC236}">
                <a16:creationId xmlns:a16="http://schemas.microsoft.com/office/drawing/2014/main" id="{1BCF187E-822F-4F83-8437-C4546B523050}"/>
              </a:ext>
            </a:extLst>
          </p:cNvPr>
          <p:cNvSpPr txBox="1"/>
          <p:nvPr/>
        </p:nvSpPr>
        <p:spPr>
          <a:xfrm rot="16200000">
            <a:off x="-55865" y="3346101"/>
            <a:ext cx="1797287" cy="369332"/>
          </a:xfrm>
          <a:prstGeom prst="rect">
            <a:avLst/>
          </a:prstGeom>
          <a:noFill/>
        </p:spPr>
        <p:txBody>
          <a:bodyPr wrap="none" rtlCol="0">
            <a:spAutoFit/>
          </a:bodyPr>
          <a:lstStyle/>
          <a:p>
            <a:r>
              <a:rPr kumimoji="1" lang="en-US" altLang="ja-JP" dirty="0"/>
              <a:t>SELDLA</a:t>
            </a:r>
            <a:r>
              <a:rPr kumimoji="1" lang="ja-JP" altLang="en-US" dirty="0"/>
              <a:t>版ゲノム</a:t>
            </a:r>
          </a:p>
        </p:txBody>
      </p:sp>
      <p:sp>
        <p:nvSpPr>
          <p:cNvPr id="7" name="テキスト ボックス 6">
            <a:extLst>
              <a:ext uri="{FF2B5EF4-FFF2-40B4-BE49-F238E27FC236}">
                <a16:creationId xmlns:a16="http://schemas.microsoft.com/office/drawing/2014/main" id="{B94997C4-F332-403C-9FF4-7F37DB048363}"/>
              </a:ext>
            </a:extLst>
          </p:cNvPr>
          <p:cNvSpPr txBox="1"/>
          <p:nvPr/>
        </p:nvSpPr>
        <p:spPr>
          <a:xfrm>
            <a:off x="3432110" y="6569054"/>
            <a:ext cx="3384260" cy="369332"/>
          </a:xfrm>
          <a:prstGeom prst="rect">
            <a:avLst/>
          </a:prstGeom>
          <a:noFill/>
        </p:spPr>
        <p:txBody>
          <a:bodyPr wrap="none" rtlCol="0">
            <a:spAutoFit/>
          </a:bodyPr>
          <a:lstStyle/>
          <a:p>
            <a:r>
              <a:rPr kumimoji="1" lang="ja-JP" altLang="en-US" dirty="0"/>
              <a:t>公開ゲノム</a:t>
            </a:r>
            <a:r>
              <a:rPr kumimoji="1" lang="en-US" altLang="ja-JP" dirty="0"/>
              <a:t>(</a:t>
            </a:r>
            <a:r>
              <a:rPr kumimoji="1" lang="en-US" altLang="ja-JP" dirty="0" err="1"/>
              <a:t>JoinMap</a:t>
            </a:r>
            <a:r>
              <a:rPr kumimoji="1" lang="en-US" altLang="ja-JP" dirty="0"/>
              <a:t> + ALLMAPS)</a:t>
            </a:r>
            <a:endParaRPr kumimoji="1" lang="ja-JP" altLang="en-US" dirty="0"/>
          </a:p>
        </p:txBody>
      </p:sp>
      <p:sp>
        <p:nvSpPr>
          <p:cNvPr id="8" name="テキスト ボックス 7">
            <a:extLst>
              <a:ext uri="{FF2B5EF4-FFF2-40B4-BE49-F238E27FC236}">
                <a16:creationId xmlns:a16="http://schemas.microsoft.com/office/drawing/2014/main" id="{C08A376B-4D15-4753-BBE9-28C8F5A96FB2}"/>
              </a:ext>
            </a:extLst>
          </p:cNvPr>
          <p:cNvSpPr txBox="1"/>
          <p:nvPr/>
        </p:nvSpPr>
        <p:spPr>
          <a:xfrm>
            <a:off x="2989053" y="5255288"/>
            <a:ext cx="427037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kumimoji="1" lang="ja-JP" altLang="en-US" dirty="0"/>
              <a:t>概ね対角線上に相同な配列が並ぶが、しばし異なる順番や向きで繋げている</a:t>
            </a:r>
          </a:p>
        </p:txBody>
      </p:sp>
      <p:sp>
        <p:nvSpPr>
          <p:cNvPr id="9" name="正方形/長方形 8">
            <a:extLst>
              <a:ext uri="{FF2B5EF4-FFF2-40B4-BE49-F238E27FC236}">
                <a16:creationId xmlns:a16="http://schemas.microsoft.com/office/drawing/2014/main" id="{5241CD68-B232-4EAA-A16C-1F8304E22F4D}"/>
              </a:ext>
            </a:extLst>
          </p:cNvPr>
          <p:cNvSpPr/>
          <p:nvPr/>
        </p:nvSpPr>
        <p:spPr>
          <a:xfrm>
            <a:off x="2793442" y="2652766"/>
            <a:ext cx="2291024" cy="2180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64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AE151C-B6B3-438A-A5FC-6EEF48E26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652" y="771156"/>
            <a:ext cx="5902503" cy="5902503"/>
          </a:xfrm>
          <a:prstGeom prst="rect">
            <a:avLst/>
          </a:prstGeom>
        </p:spPr>
      </p:pic>
      <p:pic>
        <p:nvPicPr>
          <p:cNvPr id="6" name="図 5">
            <a:extLst>
              <a:ext uri="{FF2B5EF4-FFF2-40B4-BE49-F238E27FC236}">
                <a16:creationId xmlns:a16="http://schemas.microsoft.com/office/drawing/2014/main" id="{749DA12C-B5D9-4BB2-9E50-A914918FB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553" y="771156"/>
            <a:ext cx="5902503" cy="5902503"/>
          </a:xfrm>
          <a:prstGeom prst="rect">
            <a:avLst/>
          </a:prstGeom>
        </p:spPr>
      </p:pic>
      <p:sp>
        <p:nvSpPr>
          <p:cNvPr id="8" name="正方形/長方形 7">
            <a:extLst>
              <a:ext uri="{FF2B5EF4-FFF2-40B4-BE49-F238E27FC236}">
                <a16:creationId xmlns:a16="http://schemas.microsoft.com/office/drawing/2014/main" id="{2C21D479-C911-4271-8B6E-D094DE13CF42}"/>
              </a:ext>
            </a:extLst>
          </p:cNvPr>
          <p:cNvSpPr/>
          <p:nvPr/>
        </p:nvSpPr>
        <p:spPr>
          <a:xfrm>
            <a:off x="628399" y="756979"/>
            <a:ext cx="3431324" cy="646331"/>
          </a:xfrm>
          <a:prstGeom prst="rect">
            <a:avLst/>
          </a:prstGeom>
        </p:spPr>
        <p:txBody>
          <a:bodyPr wrap="none">
            <a:spAutoFit/>
          </a:bodyPr>
          <a:lstStyle/>
          <a:p>
            <a:pPr lvl="0" defTabSz="914400">
              <a:defRPr/>
            </a:pPr>
            <a:r>
              <a:rPr kumimoji="1" lang="ja-JP" altLang="en-US" dirty="0">
                <a:solidFill>
                  <a:schemeClr val="dk1"/>
                </a:solidFill>
              </a:rPr>
              <a:t>シクリッド</a:t>
            </a:r>
            <a:r>
              <a:rPr kumimoji="1" lang="en-US" altLang="ja-JP" dirty="0">
                <a:solidFill>
                  <a:schemeClr val="dk1"/>
                </a:solidFill>
              </a:rPr>
              <a:t>(</a:t>
            </a:r>
            <a:r>
              <a:rPr kumimoji="1" lang="en-US" altLang="ja-JP" dirty="0" err="1">
                <a:solidFill>
                  <a:schemeClr val="dk1"/>
                </a:solidFill>
              </a:rPr>
              <a:t>JoinMap</a:t>
            </a:r>
            <a:r>
              <a:rPr kumimoji="1" lang="ja-JP" altLang="en-US" dirty="0">
                <a:solidFill>
                  <a:schemeClr val="dk1"/>
                </a:solidFill>
              </a:rPr>
              <a:t> </a:t>
            </a:r>
            <a:r>
              <a:rPr kumimoji="1" lang="en-US" altLang="ja-JP" dirty="0">
                <a:solidFill>
                  <a:schemeClr val="dk1"/>
                </a:solidFill>
              </a:rPr>
              <a:t>+ ALLMAPS)</a:t>
            </a:r>
            <a:r>
              <a:rPr kumimoji="1" lang="ja-JP" altLang="en-US" dirty="0">
                <a:solidFill>
                  <a:schemeClr val="dk1"/>
                </a:solidFill>
              </a:rPr>
              <a:t> </a:t>
            </a:r>
            <a:endParaRPr kumimoji="1" lang="en-US" altLang="ja-JP" dirty="0">
              <a:solidFill>
                <a:schemeClr val="dk1"/>
              </a:solidFill>
            </a:endParaRPr>
          </a:p>
          <a:p>
            <a:pPr lvl="0" defTabSz="914400">
              <a:defRPr/>
            </a:pPr>
            <a:r>
              <a:rPr kumimoji="1" lang="ja-JP" altLang="en-US" dirty="0">
                <a:solidFill>
                  <a:schemeClr val="dk1"/>
                </a:solidFill>
              </a:rPr>
              <a:t>　　　　　</a:t>
            </a:r>
            <a:r>
              <a:rPr kumimoji="1" lang="en-US" altLang="ja-JP" dirty="0">
                <a:solidFill>
                  <a:schemeClr val="dk1"/>
                </a:solidFill>
              </a:rPr>
              <a:t>vs</a:t>
            </a:r>
            <a:r>
              <a:rPr kumimoji="1" lang="ja-JP" altLang="en-US" dirty="0">
                <a:solidFill>
                  <a:schemeClr val="dk1"/>
                </a:solidFill>
              </a:rPr>
              <a:t> ティラピアゲノム</a:t>
            </a:r>
            <a:endParaRPr kumimoji="1" lang="en-US" altLang="ja-JP" dirty="0">
              <a:solidFill>
                <a:schemeClr val="dk1"/>
              </a:solidFill>
            </a:endParaRPr>
          </a:p>
        </p:txBody>
      </p:sp>
      <p:sp>
        <p:nvSpPr>
          <p:cNvPr id="9" name="タイトル 1">
            <a:extLst>
              <a:ext uri="{FF2B5EF4-FFF2-40B4-BE49-F238E27FC236}">
                <a16:creationId xmlns:a16="http://schemas.microsoft.com/office/drawing/2014/main" id="{110946B7-386F-4BEF-A900-CE7F420B5A71}"/>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t>近縁種</a:t>
            </a:r>
            <a:r>
              <a:rPr lang="en-US" altLang="ja-JP" sz="3200" dirty="0"/>
              <a:t>(</a:t>
            </a:r>
            <a:r>
              <a:rPr lang="ja-JP" altLang="en-US" sz="3200" dirty="0"/>
              <a:t>ティラピア</a:t>
            </a:r>
            <a:r>
              <a:rPr lang="en-US" altLang="ja-JP" sz="3200" dirty="0"/>
              <a:t>)</a:t>
            </a:r>
            <a:r>
              <a:rPr lang="ja-JP" altLang="en-US" sz="3200" dirty="0"/>
              <a:t>のゲノムとの比較</a:t>
            </a:r>
          </a:p>
        </p:txBody>
      </p:sp>
      <p:sp>
        <p:nvSpPr>
          <p:cNvPr id="12" name="正方形/長方形 11">
            <a:extLst>
              <a:ext uri="{FF2B5EF4-FFF2-40B4-BE49-F238E27FC236}">
                <a16:creationId xmlns:a16="http://schemas.microsoft.com/office/drawing/2014/main" id="{A22555C2-00A5-4861-ACD7-EC3DA84592B8}"/>
              </a:ext>
            </a:extLst>
          </p:cNvPr>
          <p:cNvSpPr/>
          <p:nvPr/>
        </p:nvSpPr>
        <p:spPr>
          <a:xfrm>
            <a:off x="5589696" y="756979"/>
            <a:ext cx="3022559" cy="646331"/>
          </a:xfrm>
          <a:prstGeom prst="rect">
            <a:avLst/>
          </a:prstGeom>
        </p:spPr>
        <p:txBody>
          <a:bodyPr wrap="none">
            <a:spAutoFit/>
          </a:bodyPr>
          <a:lstStyle/>
          <a:p>
            <a:pPr lvl="0" defTabSz="914400">
              <a:defRPr/>
            </a:pPr>
            <a:r>
              <a:rPr kumimoji="1" lang="ja-JP" altLang="en-US" dirty="0">
                <a:solidFill>
                  <a:schemeClr val="dk1"/>
                </a:solidFill>
              </a:rPr>
              <a:t>シクリッド</a:t>
            </a:r>
            <a:r>
              <a:rPr kumimoji="1" lang="en-US" altLang="ja-JP" dirty="0">
                <a:solidFill>
                  <a:schemeClr val="dk1"/>
                </a:solidFill>
              </a:rPr>
              <a:t>(SELDLA</a:t>
            </a:r>
            <a:r>
              <a:rPr kumimoji="1" lang="ja-JP" altLang="en-US" dirty="0">
                <a:solidFill>
                  <a:schemeClr val="dk1"/>
                </a:solidFill>
              </a:rPr>
              <a:t>版</a:t>
            </a:r>
            <a:r>
              <a:rPr kumimoji="1" lang="en-US" altLang="ja-JP" dirty="0">
                <a:solidFill>
                  <a:schemeClr val="dk1"/>
                </a:solidFill>
              </a:rPr>
              <a:t>)</a:t>
            </a:r>
          </a:p>
          <a:p>
            <a:pPr lvl="0" defTabSz="914400">
              <a:defRPr/>
            </a:pPr>
            <a:r>
              <a:rPr kumimoji="1" lang="ja-JP" altLang="en-US" dirty="0">
                <a:solidFill>
                  <a:schemeClr val="dk1"/>
                </a:solidFill>
              </a:rPr>
              <a:t>　　　 </a:t>
            </a:r>
            <a:r>
              <a:rPr kumimoji="1" lang="en-US" altLang="ja-JP" dirty="0">
                <a:solidFill>
                  <a:schemeClr val="dk1"/>
                </a:solidFill>
              </a:rPr>
              <a:t>vs</a:t>
            </a:r>
            <a:r>
              <a:rPr kumimoji="1" lang="ja-JP" altLang="en-US" dirty="0">
                <a:solidFill>
                  <a:schemeClr val="dk1"/>
                </a:solidFill>
              </a:rPr>
              <a:t> ティラピアゲノム</a:t>
            </a:r>
            <a:endParaRPr kumimoji="1" lang="en-US" altLang="ja-JP" dirty="0">
              <a:solidFill>
                <a:schemeClr val="dk1"/>
              </a:solidFill>
            </a:endParaRPr>
          </a:p>
        </p:txBody>
      </p:sp>
      <p:sp>
        <p:nvSpPr>
          <p:cNvPr id="13" name="テキスト ボックス 12">
            <a:extLst>
              <a:ext uri="{FF2B5EF4-FFF2-40B4-BE49-F238E27FC236}">
                <a16:creationId xmlns:a16="http://schemas.microsoft.com/office/drawing/2014/main" id="{4C07F72B-03FD-447F-A5F3-5B49AE5ACBBC}"/>
              </a:ext>
            </a:extLst>
          </p:cNvPr>
          <p:cNvSpPr txBox="1"/>
          <p:nvPr/>
        </p:nvSpPr>
        <p:spPr>
          <a:xfrm>
            <a:off x="787951" y="5912559"/>
            <a:ext cx="7568097"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kumimoji="1" lang="en-US" altLang="ja-JP" dirty="0"/>
              <a:t>SELDLA</a:t>
            </a:r>
            <a:r>
              <a:rPr kumimoji="1" lang="ja-JP" altLang="en-US" dirty="0"/>
              <a:t>版ゲノムでは近縁種のティラピアゲノムと高い一致率を示した</a:t>
            </a:r>
            <a:endParaRPr kumimoji="1" lang="en-US" altLang="ja-JP" dirty="0"/>
          </a:p>
          <a:p>
            <a:r>
              <a:rPr kumimoji="1" lang="en-US" altLang="ja-JP" dirty="0"/>
              <a:t>=&gt;</a:t>
            </a:r>
            <a:r>
              <a:rPr kumimoji="1" lang="ja-JP" altLang="en-US" dirty="0"/>
              <a:t> </a:t>
            </a:r>
            <a:r>
              <a:rPr kumimoji="1" lang="en-US" altLang="ja-JP" dirty="0"/>
              <a:t>SELDLA</a:t>
            </a:r>
            <a:r>
              <a:rPr kumimoji="1" lang="ja-JP" altLang="en-US" dirty="0"/>
              <a:t>版のゲノムのほうが正確である可能性が高い！</a:t>
            </a:r>
          </a:p>
        </p:txBody>
      </p:sp>
      <p:sp>
        <p:nvSpPr>
          <p:cNvPr id="14" name="テキスト ボックス 13">
            <a:extLst>
              <a:ext uri="{FF2B5EF4-FFF2-40B4-BE49-F238E27FC236}">
                <a16:creationId xmlns:a16="http://schemas.microsoft.com/office/drawing/2014/main" id="{9D0FEA9A-4FD0-4624-B5C5-1F6A9DC66B02}"/>
              </a:ext>
            </a:extLst>
          </p:cNvPr>
          <p:cNvSpPr txBox="1"/>
          <p:nvPr/>
        </p:nvSpPr>
        <p:spPr>
          <a:xfrm rot="16200000">
            <a:off x="3564891" y="3537740"/>
            <a:ext cx="1797287" cy="369332"/>
          </a:xfrm>
          <a:prstGeom prst="rect">
            <a:avLst/>
          </a:prstGeom>
          <a:noFill/>
        </p:spPr>
        <p:txBody>
          <a:bodyPr wrap="none" rtlCol="0">
            <a:spAutoFit/>
          </a:bodyPr>
          <a:lstStyle/>
          <a:p>
            <a:r>
              <a:rPr kumimoji="1" lang="en-US" altLang="ja-JP" dirty="0"/>
              <a:t>SELDLA</a:t>
            </a:r>
            <a:r>
              <a:rPr kumimoji="1" lang="ja-JP" altLang="en-US" dirty="0"/>
              <a:t>版ゲノム</a:t>
            </a:r>
          </a:p>
        </p:txBody>
      </p:sp>
      <p:sp>
        <p:nvSpPr>
          <p:cNvPr id="15" name="テキスト ボックス 14">
            <a:extLst>
              <a:ext uri="{FF2B5EF4-FFF2-40B4-BE49-F238E27FC236}">
                <a16:creationId xmlns:a16="http://schemas.microsoft.com/office/drawing/2014/main" id="{DF7A47CD-27F8-45AF-AEB2-1174FEB82570}"/>
              </a:ext>
            </a:extLst>
          </p:cNvPr>
          <p:cNvSpPr txBox="1"/>
          <p:nvPr/>
        </p:nvSpPr>
        <p:spPr>
          <a:xfrm rot="16200000">
            <a:off x="-1406590" y="3244334"/>
            <a:ext cx="3384260" cy="369332"/>
          </a:xfrm>
          <a:prstGeom prst="rect">
            <a:avLst/>
          </a:prstGeom>
          <a:noFill/>
        </p:spPr>
        <p:txBody>
          <a:bodyPr wrap="none" rtlCol="0">
            <a:spAutoFit/>
          </a:bodyPr>
          <a:lstStyle/>
          <a:p>
            <a:r>
              <a:rPr kumimoji="1" lang="ja-JP" altLang="en-US" dirty="0"/>
              <a:t>公開ゲノム</a:t>
            </a:r>
            <a:r>
              <a:rPr kumimoji="1" lang="en-US" altLang="ja-JP" dirty="0"/>
              <a:t>(</a:t>
            </a:r>
            <a:r>
              <a:rPr kumimoji="1" lang="en-US" altLang="ja-JP" dirty="0" err="1"/>
              <a:t>JoinMap</a:t>
            </a:r>
            <a:r>
              <a:rPr kumimoji="1" lang="en-US" altLang="ja-JP" dirty="0"/>
              <a:t> + ALLMAPS)</a:t>
            </a:r>
            <a:endParaRPr kumimoji="1" lang="ja-JP" altLang="en-US" dirty="0"/>
          </a:p>
        </p:txBody>
      </p:sp>
      <p:sp>
        <p:nvSpPr>
          <p:cNvPr id="16" name="テキスト ボックス 15">
            <a:extLst>
              <a:ext uri="{FF2B5EF4-FFF2-40B4-BE49-F238E27FC236}">
                <a16:creationId xmlns:a16="http://schemas.microsoft.com/office/drawing/2014/main" id="{C26ECA12-B3A3-4C1B-A049-1D963879A7C0}"/>
              </a:ext>
            </a:extLst>
          </p:cNvPr>
          <p:cNvSpPr txBox="1"/>
          <p:nvPr/>
        </p:nvSpPr>
        <p:spPr>
          <a:xfrm>
            <a:off x="6085312" y="5543227"/>
            <a:ext cx="2031325" cy="369332"/>
          </a:xfrm>
          <a:prstGeom prst="rect">
            <a:avLst/>
          </a:prstGeom>
          <a:noFill/>
        </p:spPr>
        <p:txBody>
          <a:bodyPr wrap="none" rtlCol="0">
            <a:spAutoFit/>
          </a:bodyPr>
          <a:lstStyle/>
          <a:p>
            <a:r>
              <a:rPr kumimoji="1" lang="ja-JP" altLang="en-US" dirty="0"/>
              <a:t>ティラピアゲノム</a:t>
            </a:r>
          </a:p>
        </p:txBody>
      </p:sp>
      <p:sp>
        <p:nvSpPr>
          <p:cNvPr id="17" name="テキスト ボックス 16">
            <a:extLst>
              <a:ext uri="{FF2B5EF4-FFF2-40B4-BE49-F238E27FC236}">
                <a16:creationId xmlns:a16="http://schemas.microsoft.com/office/drawing/2014/main" id="{09D181AC-FFD9-427E-BA71-DC0A0FACAFC8}"/>
              </a:ext>
            </a:extLst>
          </p:cNvPr>
          <p:cNvSpPr txBox="1"/>
          <p:nvPr/>
        </p:nvSpPr>
        <p:spPr>
          <a:xfrm>
            <a:off x="1109718" y="5543227"/>
            <a:ext cx="2031325" cy="369332"/>
          </a:xfrm>
          <a:prstGeom prst="rect">
            <a:avLst/>
          </a:prstGeom>
          <a:noFill/>
        </p:spPr>
        <p:txBody>
          <a:bodyPr wrap="none" rtlCol="0">
            <a:spAutoFit/>
          </a:bodyPr>
          <a:lstStyle/>
          <a:p>
            <a:r>
              <a:rPr kumimoji="1" lang="ja-JP" altLang="en-US" dirty="0"/>
              <a:t>ティラピアゲノム</a:t>
            </a:r>
          </a:p>
        </p:txBody>
      </p:sp>
      <p:sp>
        <p:nvSpPr>
          <p:cNvPr id="18" name="正方形/長方形 17">
            <a:extLst>
              <a:ext uri="{FF2B5EF4-FFF2-40B4-BE49-F238E27FC236}">
                <a16:creationId xmlns:a16="http://schemas.microsoft.com/office/drawing/2014/main" id="{0DC42E56-16DA-45AD-80B5-3DA1329051F9}"/>
              </a:ext>
            </a:extLst>
          </p:cNvPr>
          <p:cNvSpPr/>
          <p:nvPr/>
        </p:nvSpPr>
        <p:spPr>
          <a:xfrm>
            <a:off x="2771775" y="1525903"/>
            <a:ext cx="1381125" cy="12978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48776C2-54FD-49A2-B69F-97A0E54DF0BA}"/>
              </a:ext>
            </a:extLst>
          </p:cNvPr>
          <p:cNvSpPr/>
          <p:nvPr/>
        </p:nvSpPr>
        <p:spPr>
          <a:xfrm>
            <a:off x="7473980" y="1525903"/>
            <a:ext cx="1381125" cy="12978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364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a:extLst>
              <a:ext uri="{FF2B5EF4-FFF2-40B4-BE49-F238E27FC236}">
                <a16:creationId xmlns:a16="http://schemas.microsoft.com/office/drawing/2014/main" id="{4512CF38-B23C-4A33-9278-16325AA202B6}"/>
              </a:ext>
            </a:extLst>
          </p:cNvPr>
          <p:cNvSpPr>
            <a:spLocks noGrp="1"/>
          </p:cNvSpPr>
          <p:nvPr>
            <p:ph type="ctrTitle"/>
          </p:nvPr>
        </p:nvSpPr>
        <p:spPr>
          <a:xfrm>
            <a:off x="884419" y="826680"/>
            <a:ext cx="7375161" cy="1325563"/>
          </a:xfrm>
        </p:spPr>
        <p:txBody>
          <a:bodyPr vert="horz" lIns="91440" tIns="45720" rIns="91440" bIns="45720" rtlCol="0" anchor="ctr">
            <a:normAutofit fontScale="90000"/>
          </a:bodyPr>
          <a:lstStyle/>
          <a:p>
            <a:r>
              <a:rPr lang="ja-JP" altLang="en-US" sz="3200" kern="1200" dirty="0">
                <a:solidFill>
                  <a:srgbClr val="FFFFFF"/>
                </a:solidFill>
                <a:latin typeface="+mj-lt"/>
                <a:ea typeface="+mj-ea"/>
                <a:cs typeface="+mj-cs"/>
              </a:rPr>
              <a:t>親子関係の不明なアコヤガイの連鎖解析</a:t>
            </a:r>
            <a:br>
              <a:rPr lang="en-US" altLang="ja-JP" sz="3200" kern="1200" dirty="0">
                <a:solidFill>
                  <a:srgbClr val="FFFFFF"/>
                </a:solidFill>
                <a:latin typeface="+mj-lt"/>
                <a:ea typeface="+mj-ea"/>
                <a:cs typeface="+mj-cs"/>
              </a:rPr>
            </a:br>
            <a:r>
              <a:rPr lang="ja-JP" altLang="en-US" sz="3200" kern="1200" dirty="0">
                <a:solidFill>
                  <a:srgbClr val="FFFFFF"/>
                </a:solidFill>
                <a:latin typeface="+mj-lt"/>
                <a:ea typeface="+mj-ea"/>
                <a:cs typeface="+mj-cs"/>
              </a:rPr>
              <a:t>データを用いた染色体レベルのゲノム構築</a:t>
            </a:r>
          </a:p>
        </p:txBody>
      </p:sp>
      <p:sp>
        <p:nvSpPr>
          <p:cNvPr id="5" name="字幕 4">
            <a:extLst>
              <a:ext uri="{FF2B5EF4-FFF2-40B4-BE49-F238E27FC236}">
                <a16:creationId xmlns:a16="http://schemas.microsoft.com/office/drawing/2014/main" id="{FC1A5FCB-C8B9-4953-B8FC-22F13B285116}"/>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51828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t>連鎖解析を行う際の飼育系</a:t>
            </a:r>
          </a:p>
        </p:txBody>
      </p:sp>
      <p:sp>
        <p:nvSpPr>
          <p:cNvPr id="13" name="下矢印 386">
            <a:extLst>
              <a:ext uri="{FF2B5EF4-FFF2-40B4-BE49-F238E27FC236}">
                <a16:creationId xmlns:a16="http://schemas.microsoft.com/office/drawing/2014/main" id="{C184E7E8-7807-477F-B81E-7FF39F7DFF9F}"/>
              </a:ext>
            </a:extLst>
          </p:cNvPr>
          <p:cNvSpPr/>
          <p:nvPr/>
        </p:nvSpPr>
        <p:spPr>
          <a:xfrm>
            <a:off x="1918203" y="2194836"/>
            <a:ext cx="407370" cy="356597"/>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7DE7B5DE-0D60-46BB-82A5-BC1FB6F780D0}"/>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931921" y="1533721"/>
            <a:ext cx="1049613" cy="379446"/>
          </a:xfrm>
          <a:prstGeom prst="rect">
            <a:avLst/>
          </a:prstGeom>
        </p:spPr>
      </p:pic>
      <p:pic>
        <p:nvPicPr>
          <p:cNvPr id="39" name="図 38">
            <a:extLst>
              <a:ext uri="{FF2B5EF4-FFF2-40B4-BE49-F238E27FC236}">
                <a16:creationId xmlns:a16="http://schemas.microsoft.com/office/drawing/2014/main" id="{1FBC1F30-B983-4294-A8B0-0E0C9E3D3AFD}"/>
              </a:ext>
            </a:extLst>
          </p:cNvPr>
          <p:cNvPicPr>
            <a:picLocks noChangeAspect="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2387718" y="1537149"/>
            <a:ext cx="1049613" cy="379446"/>
          </a:xfrm>
          <a:prstGeom prst="rect">
            <a:avLst/>
          </a:prstGeom>
        </p:spPr>
      </p:pic>
      <p:sp>
        <p:nvSpPr>
          <p:cNvPr id="44" name="テキスト ボックス 43">
            <a:extLst>
              <a:ext uri="{FF2B5EF4-FFF2-40B4-BE49-F238E27FC236}">
                <a16:creationId xmlns:a16="http://schemas.microsoft.com/office/drawing/2014/main" id="{C6AF603B-4E1D-40A8-91FB-BF58D6DBF841}"/>
              </a:ext>
            </a:extLst>
          </p:cNvPr>
          <p:cNvSpPr txBox="1"/>
          <p:nvPr/>
        </p:nvSpPr>
        <p:spPr>
          <a:xfrm>
            <a:off x="860821" y="1388706"/>
            <a:ext cx="415498" cy="369332"/>
          </a:xfrm>
          <a:prstGeom prst="rect">
            <a:avLst/>
          </a:prstGeom>
          <a:noFill/>
        </p:spPr>
        <p:txBody>
          <a:bodyPr wrap="square" rtlCol="0">
            <a:spAutoFit/>
          </a:bodyPr>
          <a:lstStyle/>
          <a:p>
            <a:r>
              <a:rPr kumimoji="1" lang="ja-JP" altLang="en-US" dirty="0"/>
              <a:t>♂</a:t>
            </a:r>
          </a:p>
        </p:txBody>
      </p:sp>
      <p:sp>
        <p:nvSpPr>
          <p:cNvPr id="45" name="テキスト ボックス 44">
            <a:extLst>
              <a:ext uri="{FF2B5EF4-FFF2-40B4-BE49-F238E27FC236}">
                <a16:creationId xmlns:a16="http://schemas.microsoft.com/office/drawing/2014/main" id="{5BF92B22-059A-4624-8004-77C6C71ADC33}"/>
              </a:ext>
            </a:extLst>
          </p:cNvPr>
          <p:cNvSpPr txBox="1"/>
          <p:nvPr/>
        </p:nvSpPr>
        <p:spPr>
          <a:xfrm>
            <a:off x="2247829" y="1388706"/>
            <a:ext cx="415498" cy="369332"/>
          </a:xfrm>
          <a:prstGeom prst="rect">
            <a:avLst/>
          </a:prstGeom>
          <a:noFill/>
        </p:spPr>
        <p:txBody>
          <a:bodyPr wrap="square" rtlCol="0">
            <a:spAutoFit/>
          </a:bodyPr>
          <a:lstStyle/>
          <a:p>
            <a:r>
              <a:rPr kumimoji="1" lang="ja-JP" altLang="en-US" dirty="0"/>
              <a:t>♀</a:t>
            </a:r>
          </a:p>
        </p:txBody>
      </p:sp>
      <p:grpSp>
        <p:nvGrpSpPr>
          <p:cNvPr id="46" name="グループ化 45">
            <a:extLst>
              <a:ext uri="{FF2B5EF4-FFF2-40B4-BE49-F238E27FC236}">
                <a16:creationId xmlns:a16="http://schemas.microsoft.com/office/drawing/2014/main" id="{922851C9-F658-4A89-908F-2CDBF06744E2}"/>
              </a:ext>
            </a:extLst>
          </p:cNvPr>
          <p:cNvGrpSpPr/>
          <p:nvPr/>
        </p:nvGrpSpPr>
        <p:grpSpPr>
          <a:xfrm>
            <a:off x="734607" y="2779753"/>
            <a:ext cx="972650" cy="387474"/>
            <a:chOff x="741844" y="3265861"/>
            <a:chExt cx="1049613" cy="383712"/>
          </a:xfrm>
        </p:grpSpPr>
        <p:pic>
          <p:nvPicPr>
            <p:cNvPr id="47" name="図 46">
              <a:extLst>
                <a:ext uri="{FF2B5EF4-FFF2-40B4-BE49-F238E27FC236}">
                  <a16:creationId xmlns:a16="http://schemas.microsoft.com/office/drawing/2014/main" id="{A880FC4F-EC60-4883-ADAA-09904E90E9F6}"/>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48" name="図 47">
              <a:extLst>
                <a:ext uri="{FF2B5EF4-FFF2-40B4-BE49-F238E27FC236}">
                  <a16:creationId xmlns:a16="http://schemas.microsoft.com/office/drawing/2014/main" id="{71D95477-46AE-493D-8E31-18AB059BD694}"/>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sp>
        <p:nvSpPr>
          <p:cNvPr id="49" name="テキスト ボックス 48">
            <a:extLst>
              <a:ext uri="{FF2B5EF4-FFF2-40B4-BE49-F238E27FC236}">
                <a16:creationId xmlns:a16="http://schemas.microsoft.com/office/drawing/2014/main" id="{470ACF0C-994E-49DB-A861-553A32823EFB}"/>
              </a:ext>
            </a:extLst>
          </p:cNvPr>
          <p:cNvSpPr txBox="1"/>
          <p:nvPr/>
        </p:nvSpPr>
        <p:spPr>
          <a:xfrm>
            <a:off x="238847" y="1159858"/>
            <a:ext cx="407484" cy="369332"/>
          </a:xfrm>
          <a:prstGeom prst="rect">
            <a:avLst/>
          </a:prstGeom>
          <a:noFill/>
        </p:spPr>
        <p:txBody>
          <a:bodyPr wrap="none" rtlCol="0">
            <a:spAutoFit/>
          </a:bodyPr>
          <a:lstStyle/>
          <a:p>
            <a:r>
              <a:rPr kumimoji="1" lang="en-US" altLang="ja-JP" dirty="0"/>
              <a:t>F0</a:t>
            </a:r>
            <a:endParaRPr kumimoji="1" lang="ja-JP" altLang="en-US" dirty="0"/>
          </a:p>
        </p:txBody>
      </p:sp>
      <p:grpSp>
        <p:nvGrpSpPr>
          <p:cNvPr id="50" name="グループ化 49">
            <a:extLst>
              <a:ext uri="{FF2B5EF4-FFF2-40B4-BE49-F238E27FC236}">
                <a16:creationId xmlns:a16="http://schemas.microsoft.com/office/drawing/2014/main" id="{DBBAABB0-910D-42AA-B69B-773C4B00DEBA}"/>
              </a:ext>
            </a:extLst>
          </p:cNvPr>
          <p:cNvGrpSpPr/>
          <p:nvPr/>
        </p:nvGrpSpPr>
        <p:grpSpPr>
          <a:xfrm>
            <a:off x="1404594" y="3181430"/>
            <a:ext cx="972650" cy="387474"/>
            <a:chOff x="741844" y="3265861"/>
            <a:chExt cx="1049613" cy="383712"/>
          </a:xfrm>
        </p:grpSpPr>
        <p:pic>
          <p:nvPicPr>
            <p:cNvPr id="51" name="図 50">
              <a:extLst>
                <a:ext uri="{FF2B5EF4-FFF2-40B4-BE49-F238E27FC236}">
                  <a16:creationId xmlns:a16="http://schemas.microsoft.com/office/drawing/2014/main" id="{2F67C500-2B5C-40CE-91B1-B330B091DEA3}"/>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52" name="図 51">
              <a:extLst>
                <a:ext uri="{FF2B5EF4-FFF2-40B4-BE49-F238E27FC236}">
                  <a16:creationId xmlns:a16="http://schemas.microsoft.com/office/drawing/2014/main" id="{91C13DE3-9308-471B-A612-5C3D6648AA6C}"/>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53" name="グループ化 52">
            <a:extLst>
              <a:ext uri="{FF2B5EF4-FFF2-40B4-BE49-F238E27FC236}">
                <a16:creationId xmlns:a16="http://schemas.microsoft.com/office/drawing/2014/main" id="{85FA2CC9-D108-4C2C-A986-04AB9A7D0E2F}"/>
              </a:ext>
            </a:extLst>
          </p:cNvPr>
          <p:cNvGrpSpPr/>
          <p:nvPr/>
        </p:nvGrpSpPr>
        <p:grpSpPr>
          <a:xfrm>
            <a:off x="2058070" y="2798264"/>
            <a:ext cx="972650" cy="387474"/>
            <a:chOff x="741844" y="3265861"/>
            <a:chExt cx="1049613" cy="383712"/>
          </a:xfrm>
        </p:grpSpPr>
        <p:pic>
          <p:nvPicPr>
            <p:cNvPr id="54" name="図 53">
              <a:extLst>
                <a:ext uri="{FF2B5EF4-FFF2-40B4-BE49-F238E27FC236}">
                  <a16:creationId xmlns:a16="http://schemas.microsoft.com/office/drawing/2014/main" id="{9CA15CD9-0819-4F8B-9BC5-27176729FBDA}"/>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55" name="図 54">
              <a:extLst>
                <a:ext uri="{FF2B5EF4-FFF2-40B4-BE49-F238E27FC236}">
                  <a16:creationId xmlns:a16="http://schemas.microsoft.com/office/drawing/2014/main" id="{6899243C-39E3-4702-BE87-26BD26120384}"/>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56" name="グループ化 55">
            <a:extLst>
              <a:ext uri="{FF2B5EF4-FFF2-40B4-BE49-F238E27FC236}">
                <a16:creationId xmlns:a16="http://schemas.microsoft.com/office/drawing/2014/main" id="{B9A9828B-E53C-454D-AAD7-516C72A34013}"/>
              </a:ext>
            </a:extLst>
          </p:cNvPr>
          <p:cNvGrpSpPr/>
          <p:nvPr/>
        </p:nvGrpSpPr>
        <p:grpSpPr>
          <a:xfrm>
            <a:off x="2688204" y="3171142"/>
            <a:ext cx="972650" cy="387474"/>
            <a:chOff x="741844" y="3265861"/>
            <a:chExt cx="1049613" cy="383712"/>
          </a:xfrm>
        </p:grpSpPr>
        <p:pic>
          <p:nvPicPr>
            <p:cNvPr id="57" name="図 56">
              <a:extLst>
                <a:ext uri="{FF2B5EF4-FFF2-40B4-BE49-F238E27FC236}">
                  <a16:creationId xmlns:a16="http://schemas.microsoft.com/office/drawing/2014/main" id="{5596F50F-B65D-4270-B660-EC880FF83BBE}"/>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58" name="図 57">
              <a:extLst>
                <a:ext uri="{FF2B5EF4-FFF2-40B4-BE49-F238E27FC236}">
                  <a16:creationId xmlns:a16="http://schemas.microsoft.com/office/drawing/2014/main" id="{A7383236-D90B-48EC-B5EA-AD55F6350D92}"/>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sp>
        <p:nvSpPr>
          <p:cNvPr id="59" name="テキスト ボックス 58">
            <a:extLst>
              <a:ext uri="{FF2B5EF4-FFF2-40B4-BE49-F238E27FC236}">
                <a16:creationId xmlns:a16="http://schemas.microsoft.com/office/drawing/2014/main" id="{0CEBAD48-1CC7-40F8-BFC1-AFF999446344}"/>
              </a:ext>
            </a:extLst>
          </p:cNvPr>
          <p:cNvSpPr txBox="1"/>
          <p:nvPr/>
        </p:nvSpPr>
        <p:spPr>
          <a:xfrm>
            <a:off x="238847" y="2620515"/>
            <a:ext cx="407484" cy="369332"/>
          </a:xfrm>
          <a:prstGeom prst="rect">
            <a:avLst/>
          </a:prstGeom>
          <a:noFill/>
        </p:spPr>
        <p:txBody>
          <a:bodyPr wrap="none" rtlCol="0">
            <a:spAutoFit/>
          </a:bodyPr>
          <a:lstStyle/>
          <a:p>
            <a:r>
              <a:rPr kumimoji="1" lang="en-US" altLang="ja-JP" dirty="0"/>
              <a:t>F1</a:t>
            </a:r>
            <a:endParaRPr kumimoji="1" lang="ja-JP" altLang="en-US" dirty="0"/>
          </a:p>
        </p:txBody>
      </p:sp>
      <p:sp>
        <p:nvSpPr>
          <p:cNvPr id="2" name="テキスト ボックス 1">
            <a:extLst>
              <a:ext uri="{FF2B5EF4-FFF2-40B4-BE49-F238E27FC236}">
                <a16:creationId xmlns:a16="http://schemas.microsoft.com/office/drawing/2014/main" id="{AD5D27F6-5C8D-4BB6-873A-9D3E04FF0C27}"/>
              </a:ext>
            </a:extLst>
          </p:cNvPr>
          <p:cNvSpPr txBox="1"/>
          <p:nvPr/>
        </p:nvSpPr>
        <p:spPr>
          <a:xfrm>
            <a:off x="0" y="721810"/>
            <a:ext cx="646331" cy="369332"/>
          </a:xfrm>
          <a:prstGeom prst="rect">
            <a:avLst/>
          </a:prstGeom>
          <a:noFill/>
        </p:spPr>
        <p:txBody>
          <a:bodyPr wrap="none" rtlCol="0">
            <a:spAutoFit/>
          </a:bodyPr>
          <a:lstStyle/>
          <a:p>
            <a:r>
              <a:rPr kumimoji="1" lang="ja-JP" altLang="en-US" u="sng" dirty="0"/>
              <a:t>理想</a:t>
            </a:r>
          </a:p>
        </p:txBody>
      </p:sp>
      <p:sp>
        <p:nvSpPr>
          <p:cNvPr id="63" name="テキスト ボックス 62">
            <a:extLst>
              <a:ext uri="{FF2B5EF4-FFF2-40B4-BE49-F238E27FC236}">
                <a16:creationId xmlns:a16="http://schemas.microsoft.com/office/drawing/2014/main" id="{E6327950-FE01-4C23-8454-54FF1D9CCF7F}"/>
              </a:ext>
            </a:extLst>
          </p:cNvPr>
          <p:cNvSpPr txBox="1"/>
          <p:nvPr/>
        </p:nvSpPr>
        <p:spPr>
          <a:xfrm>
            <a:off x="4248834" y="721810"/>
            <a:ext cx="2723823" cy="369332"/>
          </a:xfrm>
          <a:prstGeom prst="rect">
            <a:avLst/>
          </a:prstGeom>
          <a:noFill/>
        </p:spPr>
        <p:txBody>
          <a:bodyPr wrap="none" rtlCol="0">
            <a:spAutoFit/>
          </a:bodyPr>
          <a:lstStyle/>
          <a:p>
            <a:r>
              <a:rPr kumimoji="1" lang="ja-JP" altLang="en-US" u="sng" dirty="0"/>
              <a:t>飼育系を確立途中の場合</a:t>
            </a:r>
          </a:p>
        </p:txBody>
      </p:sp>
      <p:sp>
        <p:nvSpPr>
          <p:cNvPr id="64" name="下矢印 386">
            <a:extLst>
              <a:ext uri="{FF2B5EF4-FFF2-40B4-BE49-F238E27FC236}">
                <a16:creationId xmlns:a16="http://schemas.microsoft.com/office/drawing/2014/main" id="{D4FDCCAE-D87C-4964-8001-615B683C420F}"/>
              </a:ext>
            </a:extLst>
          </p:cNvPr>
          <p:cNvSpPr/>
          <p:nvPr/>
        </p:nvSpPr>
        <p:spPr>
          <a:xfrm>
            <a:off x="6509800" y="3207999"/>
            <a:ext cx="407370" cy="356597"/>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pic>
        <p:nvPicPr>
          <p:cNvPr id="65" name="図 64">
            <a:extLst>
              <a:ext uri="{FF2B5EF4-FFF2-40B4-BE49-F238E27FC236}">
                <a16:creationId xmlns:a16="http://schemas.microsoft.com/office/drawing/2014/main" id="{1F7603A0-B605-4579-87EE-8703A1874315}"/>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5523518" y="1533721"/>
            <a:ext cx="1049613" cy="379446"/>
          </a:xfrm>
          <a:prstGeom prst="rect">
            <a:avLst/>
          </a:prstGeom>
        </p:spPr>
      </p:pic>
      <p:pic>
        <p:nvPicPr>
          <p:cNvPr id="66" name="図 65">
            <a:extLst>
              <a:ext uri="{FF2B5EF4-FFF2-40B4-BE49-F238E27FC236}">
                <a16:creationId xmlns:a16="http://schemas.microsoft.com/office/drawing/2014/main" id="{440015D1-4D98-464F-A05C-E594F8EE865D}"/>
              </a:ext>
            </a:extLst>
          </p:cNvPr>
          <p:cNvPicPr>
            <a:picLocks noChangeAspect="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6979315" y="1537149"/>
            <a:ext cx="1049613" cy="379446"/>
          </a:xfrm>
          <a:prstGeom prst="rect">
            <a:avLst/>
          </a:prstGeom>
        </p:spPr>
      </p:pic>
      <p:sp>
        <p:nvSpPr>
          <p:cNvPr id="67" name="テキスト ボックス 66">
            <a:extLst>
              <a:ext uri="{FF2B5EF4-FFF2-40B4-BE49-F238E27FC236}">
                <a16:creationId xmlns:a16="http://schemas.microsoft.com/office/drawing/2014/main" id="{3BC8F695-686D-49A7-BB67-4A127C93EF4B}"/>
              </a:ext>
            </a:extLst>
          </p:cNvPr>
          <p:cNvSpPr txBox="1"/>
          <p:nvPr/>
        </p:nvSpPr>
        <p:spPr>
          <a:xfrm>
            <a:off x="5452418" y="1388706"/>
            <a:ext cx="415498" cy="369332"/>
          </a:xfrm>
          <a:prstGeom prst="rect">
            <a:avLst/>
          </a:prstGeom>
          <a:noFill/>
        </p:spPr>
        <p:txBody>
          <a:bodyPr wrap="square" rtlCol="0">
            <a:spAutoFit/>
          </a:bodyPr>
          <a:lstStyle/>
          <a:p>
            <a:r>
              <a:rPr kumimoji="1" lang="ja-JP" altLang="en-US" dirty="0"/>
              <a:t>♂</a:t>
            </a:r>
          </a:p>
        </p:txBody>
      </p:sp>
      <p:sp>
        <p:nvSpPr>
          <p:cNvPr id="68" name="テキスト ボックス 67">
            <a:extLst>
              <a:ext uri="{FF2B5EF4-FFF2-40B4-BE49-F238E27FC236}">
                <a16:creationId xmlns:a16="http://schemas.microsoft.com/office/drawing/2014/main" id="{C34E8888-C65C-4E41-A1D5-5E1530EB9C55}"/>
              </a:ext>
            </a:extLst>
          </p:cNvPr>
          <p:cNvSpPr txBox="1"/>
          <p:nvPr/>
        </p:nvSpPr>
        <p:spPr>
          <a:xfrm>
            <a:off x="6839426" y="1388706"/>
            <a:ext cx="415498" cy="369332"/>
          </a:xfrm>
          <a:prstGeom prst="rect">
            <a:avLst/>
          </a:prstGeom>
          <a:noFill/>
        </p:spPr>
        <p:txBody>
          <a:bodyPr wrap="square" rtlCol="0">
            <a:spAutoFit/>
          </a:bodyPr>
          <a:lstStyle/>
          <a:p>
            <a:r>
              <a:rPr kumimoji="1" lang="ja-JP" altLang="en-US" dirty="0"/>
              <a:t>♀</a:t>
            </a:r>
          </a:p>
        </p:txBody>
      </p:sp>
      <p:grpSp>
        <p:nvGrpSpPr>
          <p:cNvPr id="69" name="グループ化 68">
            <a:extLst>
              <a:ext uri="{FF2B5EF4-FFF2-40B4-BE49-F238E27FC236}">
                <a16:creationId xmlns:a16="http://schemas.microsoft.com/office/drawing/2014/main" id="{8A456908-5F04-48F6-AE6A-A87DC1490F43}"/>
              </a:ext>
            </a:extLst>
          </p:cNvPr>
          <p:cNvGrpSpPr/>
          <p:nvPr/>
        </p:nvGrpSpPr>
        <p:grpSpPr>
          <a:xfrm>
            <a:off x="5326204" y="3792916"/>
            <a:ext cx="972650" cy="387474"/>
            <a:chOff x="741844" y="3265861"/>
            <a:chExt cx="1049613" cy="383712"/>
          </a:xfrm>
        </p:grpSpPr>
        <p:pic>
          <p:nvPicPr>
            <p:cNvPr id="70" name="図 69">
              <a:extLst>
                <a:ext uri="{FF2B5EF4-FFF2-40B4-BE49-F238E27FC236}">
                  <a16:creationId xmlns:a16="http://schemas.microsoft.com/office/drawing/2014/main" id="{B4EB6861-77F6-49AC-A13B-A8ADB80E4F8D}"/>
                </a:ext>
              </a:extLst>
            </p:cNvPr>
            <p:cNvPicPr>
              <a:picLocks noChangeAspect="1"/>
            </p:cNvPicPr>
            <p:nvPr/>
          </p:nvPicPr>
          <p:blipFill rotWithShape="1">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71" name="図 70">
              <a:extLst>
                <a:ext uri="{FF2B5EF4-FFF2-40B4-BE49-F238E27FC236}">
                  <a16:creationId xmlns:a16="http://schemas.microsoft.com/office/drawing/2014/main" id="{D361C789-DA72-4FED-9317-8E198FBA3BF6}"/>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sp>
        <p:nvSpPr>
          <p:cNvPr id="72" name="テキスト ボックス 71">
            <a:extLst>
              <a:ext uri="{FF2B5EF4-FFF2-40B4-BE49-F238E27FC236}">
                <a16:creationId xmlns:a16="http://schemas.microsoft.com/office/drawing/2014/main" id="{B3D96D48-B690-496D-BD1C-D79C39546477}"/>
              </a:ext>
            </a:extLst>
          </p:cNvPr>
          <p:cNvSpPr txBox="1"/>
          <p:nvPr/>
        </p:nvSpPr>
        <p:spPr>
          <a:xfrm>
            <a:off x="4830444" y="1159858"/>
            <a:ext cx="407484" cy="369332"/>
          </a:xfrm>
          <a:prstGeom prst="rect">
            <a:avLst/>
          </a:prstGeom>
          <a:noFill/>
        </p:spPr>
        <p:txBody>
          <a:bodyPr wrap="none" rtlCol="0">
            <a:spAutoFit/>
          </a:bodyPr>
          <a:lstStyle/>
          <a:p>
            <a:r>
              <a:rPr kumimoji="1" lang="en-US" altLang="ja-JP" dirty="0"/>
              <a:t>F0</a:t>
            </a:r>
            <a:endParaRPr kumimoji="1" lang="ja-JP" altLang="en-US" dirty="0"/>
          </a:p>
        </p:txBody>
      </p:sp>
      <p:grpSp>
        <p:nvGrpSpPr>
          <p:cNvPr id="73" name="グループ化 72">
            <a:extLst>
              <a:ext uri="{FF2B5EF4-FFF2-40B4-BE49-F238E27FC236}">
                <a16:creationId xmlns:a16="http://schemas.microsoft.com/office/drawing/2014/main" id="{D7F5042F-249C-4DAA-9ADA-80B59DF0C85D}"/>
              </a:ext>
            </a:extLst>
          </p:cNvPr>
          <p:cNvGrpSpPr/>
          <p:nvPr/>
        </p:nvGrpSpPr>
        <p:grpSpPr>
          <a:xfrm>
            <a:off x="5996191" y="4194593"/>
            <a:ext cx="972648" cy="387474"/>
            <a:chOff x="741844" y="3265861"/>
            <a:chExt cx="1049611" cy="383712"/>
          </a:xfrm>
        </p:grpSpPr>
        <p:pic>
          <p:nvPicPr>
            <p:cNvPr id="74" name="図 73">
              <a:extLst>
                <a:ext uri="{FF2B5EF4-FFF2-40B4-BE49-F238E27FC236}">
                  <a16:creationId xmlns:a16="http://schemas.microsoft.com/office/drawing/2014/main" id="{DF1D28D7-2EEF-42A1-BF51-9BCF13C82010}"/>
                </a:ext>
              </a:extLst>
            </p:cNvPr>
            <p:cNvPicPr>
              <a:picLocks noChangeAspect="1"/>
            </p:cNvPicPr>
            <p:nvPr/>
          </p:nvPicPr>
          <p:blipFill rotWithShape="1">
            <a:blip r:embed="rId4" cstate="print">
              <a:clrChange>
                <a:clrFrom>
                  <a:srgbClr val="FFFFFF"/>
                </a:clrFrom>
                <a:clrTo>
                  <a:srgbClr val="FFFFFF">
                    <a:alpha val="0"/>
                  </a:srgbClr>
                </a:clrTo>
              </a:clrChange>
              <a:alphaModFix amt="70000"/>
              <a:duotone>
                <a:schemeClr val="accent5">
                  <a:shade val="45000"/>
                  <a:satMod val="135000"/>
                </a:schemeClr>
                <a:prstClr val="white"/>
              </a:duotone>
              <a:extLst>
                <a:ext uri="{28A0092B-C50C-407E-A947-70E740481C1C}">
                  <a14:useLocalDpi xmlns:a14="http://schemas.microsoft.com/office/drawing/2010/main" val="0"/>
                </a:ext>
              </a:extLst>
            </a:blip>
            <a:srcRect l="51959" t="33577" r="4797" b="33740"/>
            <a:stretch/>
          </p:blipFill>
          <p:spPr>
            <a:xfrm flipH="1">
              <a:off x="741844" y="3265861"/>
              <a:ext cx="502067" cy="379446"/>
            </a:xfrm>
            <a:prstGeom prst="rect">
              <a:avLst/>
            </a:prstGeom>
          </p:spPr>
        </p:pic>
        <p:pic>
          <p:nvPicPr>
            <p:cNvPr id="75" name="図 74">
              <a:extLst>
                <a:ext uri="{FF2B5EF4-FFF2-40B4-BE49-F238E27FC236}">
                  <a16:creationId xmlns:a16="http://schemas.microsoft.com/office/drawing/2014/main" id="{7C17217D-F9CA-411C-8D98-D9675F4A5100}"/>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alphaModFix amt="70000"/>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76" name="グループ化 75">
            <a:extLst>
              <a:ext uri="{FF2B5EF4-FFF2-40B4-BE49-F238E27FC236}">
                <a16:creationId xmlns:a16="http://schemas.microsoft.com/office/drawing/2014/main" id="{2D19FF41-CD37-45F7-9F1A-A0D5C5EAC90F}"/>
              </a:ext>
            </a:extLst>
          </p:cNvPr>
          <p:cNvGrpSpPr/>
          <p:nvPr/>
        </p:nvGrpSpPr>
        <p:grpSpPr>
          <a:xfrm>
            <a:off x="6649667" y="3811427"/>
            <a:ext cx="972648" cy="387474"/>
            <a:chOff x="741844" y="3265861"/>
            <a:chExt cx="1049611" cy="383712"/>
          </a:xfrm>
        </p:grpSpPr>
        <p:pic>
          <p:nvPicPr>
            <p:cNvPr id="77" name="図 76">
              <a:extLst>
                <a:ext uri="{FF2B5EF4-FFF2-40B4-BE49-F238E27FC236}">
                  <a16:creationId xmlns:a16="http://schemas.microsoft.com/office/drawing/2014/main" id="{CD9DFB46-98F5-4ABD-A787-4306189DC1C1}"/>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1959" t="33577" r="4797" b="33740"/>
            <a:stretch/>
          </p:blipFill>
          <p:spPr>
            <a:xfrm flipH="1">
              <a:off x="741844" y="3265861"/>
              <a:ext cx="502067" cy="379446"/>
            </a:xfrm>
            <a:prstGeom prst="rect">
              <a:avLst/>
            </a:prstGeom>
          </p:spPr>
        </p:pic>
        <p:pic>
          <p:nvPicPr>
            <p:cNvPr id="78" name="図 77">
              <a:extLst>
                <a:ext uri="{FF2B5EF4-FFF2-40B4-BE49-F238E27FC236}">
                  <a16:creationId xmlns:a16="http://schemas.microsoft.com/office/drawing/2014/main" id="{88E7C4B8-417F-4679-AA12-FF8CCD5C6E8A}"/>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alphaModFix amt="50000"/>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79" name="グループ化 78">
            <a:extLst>
              <a:ext uri="{FF2B5EF4-FFF2-40B4-BE49-F238E27FC236}">
                <a16:creationId xmlns:a16="http://schemas.microsoft.com/office/drawing/2014/main" id="{613A6BDB-6808-4A99-B81D-C6946B7FB48B}"/>
              </a:ext>
            </a:extLst>
          </p:cNvPr>
          <p:cNvGrpSpPr/>
          <p:nvPr/>
        </p:nvGrpSpPr>
        <p:grpSpPr>
          <a:xfrm>
            <a:off x="7279801" y="4184305"/>
            <a:ext cx="972650" cy="387474"/>
            <a:chOff x="741844" y="3265861"/>
            <a:chExt cx="1049613" cy="383712"/>
          </a:xfrm>
        </p:grpSpPr>
        <p:pic>
          <p:nvPicPr>
            <p:cNvPr id="80" name="図 79">
              <a:extLst>
                <a:ext uri="{FF2B5EF4-FFF2-40B4-BE49-F238E27FC236}">
                  <a16:creationId xmlns:a16="http://schemas.microsoft.com/office/drawing/2014/main" id="{4D8AC385-8087-41F1-9E1C-261FA9172EBA}"/>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alphaModFix amt="50000"/>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81" name="図 80">
              <a:extLst>
                <a:ext uri="{FF2B5EF4-FFF2-40B4-BE49-F238E27FC236}">
                  <a16:creationId xmlns:a16="http://schemas.microsoft.com/office/drawing/2014/main" id="{2CE4B17A-E34A-4D8C-8660-578A8695865D}"/>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sp>
        <p:nvSpPr>
          <p:cNvPr id="82" name="テキスト ボックス 81">
            <a:extLst>
              <a:ext uri="{FF2B5EF4-FFF2-40B4-BE49-F238E27FC236}">
                <a16:creationId xmlns:a16="http://schemas.microsoft.com/office/drawing/2014/main" id="{F6E6B26C-1FFC-4E4B-9A61-54170D832FA5}"/>
              </a:ext>
            </a:extLst>
          </p:cNvPr>
          <p:cNvSpPr txBox="1"/>
          <p:nvPr/>
        </p:nvSpPr>
        <p:spPr>
          <a:xfrm>
            <a:off x="4830444" y="3633678"/>
            <a:ext cx="407484" cy="369332"/>
          </a:xfrm>
          <a:prstGeom prst="rect">
            <a:avLst/>
          </a:prstGeom>
          <a:noFill/>
        </p:spPr>
        <p:txBody>
          <a:bodyPr wrap="none" rtlCol="0">
            <a:spAutoFit/>
          </a:bodyPr>
          <a:lstStyle/>
          <a:p>
            <a:r>
              <a:rPr kumimoji="1" lang="en-US" altLang="ja-JP" dirty="0"/>
              <a:t>F1</a:t>
            </a:r>
            <a:endParaRPr kumimoji="1" lang="ja-JP" altLang="en-US" dirty="0"/>
          </a:p>
        </p:txBody>
      </p:sp>
      <p:pic>
        <p:nvPicPr>
          <p:cNvPr id="97" name="図 96">
            <a:extLst>
              <a:ext uri="{FF2B5EF4-FFF2-40B4-BE49-F238E27FC236}">
                <a16:creationId xmlns:a16="http://schemas.microsoft.com/office/drawing/2014/main" id="{DC832EDE-0F4E-4D00-84E7-726A1E477084}"/>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alphaModFix amt="53000"/>
            <a:extLst>
              <a:ext uri="{28A0092B-C50C-407E-A947-70E740481C1C}">
                <a14:useLocalDpi xmlns:a14="http://schemas.microsoft.com/office/drawing/2010/main" val="0"/>
              </a:ext>
            </a:extLst>
          </a:blip>
          <a:srcRect l="4797" t="33577" r="4797" b="33740"/>
          <a:stretch/>
        </p:blipFill>
        <p:spPr>
          <a:xfrm flipH="1">
            <a:off x="4818303" y="2198684"/>
            <a:ext cx="1049613" cy="379446"/>
          </a:xfrm>
          <a:prstGeom prst="rect">
            <a:avLst/>
          </a:prstGeom>
        </p:spPr>
      </p:pic>
      <p:pic>
        <p:nvPicPr>
          <p:cNvPr id="98" name="図 97">
            <a:extLst>
              <a:ext uri="{FF2B5EF4-FFF2-40B4-BE49-F238E27FC236}">
                <a16:creationId xmlns:a16="http://schemas.microsoft.com/office/drawing/2014/main" id="{0975C6CE-5290-47AE-B755-16870513CA66}"/>
              </a:ext>
            </a:extLst>
          </p:cNvPr>
          <p:cNvPicPr>
            <a:picLocks noChangeAspect="1"/>
          </p:cNvPicPr>
          <p:nvPr/>
        </p:nvPicPr>
        <p:blipFill rotWithShape="1">
          <a:blip r:embed="rId6" cstate="print">
            <a:clrChange>
              <a:clrFrom>
                <a:srgbClr val="FFFFFF"/>
              </a:clrFrom>
              <a:clrTo>
                <a:srgbClr val="FFFFFF">
                  <a:alpha val="0"/>
                </a:srgbClr>
              </a:clrTo>
            </a:clrChange>
            <a:duotone>
              <a:schemeClr val="accent5">
                <a:shade val="45000"/>
                <a:satMod val="135000"/>
              </a:schemeClr>
              <a:prstClr val="white"/>
            </a:duotone>
            <a:alphaModFix amt="73000"/>
            <a:extLst>
              <a:ext uri="{BEBA8EAE-BF5A-486C-A8C5-ECC9F3942E4B}">
                <a14:imgProps xmlns:a14="http://schemas.microsoft.com/office/drawing/2010/main">
                  <a14:imgLayer r:embed="rId7">
                    <a14:imgEffect>
                      <a14:colorTemperature colorTemp="11500"/>
                    </a14:imgEffect>
                    <a14:imgEffect>
                      <a14:saturation sat="292000"/>
                    </a14:imgEffect>
                  </a14:imgLayer>
                </a14:imgProps>
              </a:ext>
              <a:ext uri="{28A0092B-C50C-407E-A947-70E740481C1C}">
                <a14:useLocalDpi xmlns:a14="http://schemas.microsoft.com/office/drawing/2010/main" val="0"/>
              </a:ext>
            </a:extLst>
          </a:blip>
          <a:srcRect l="4797" t="33577" r="4797" b="33740"/>
          <a:stretch/>
        </p:blipFill>
        <p:spPr>
          <a:xfrm flipH="1">
            <a:off x="6078094" y="2681330"/>
            <a:ext cx="1049613" cy="379446"/>
          </a:xfrm>
          <a:prstGeom prst="rect">
            <a:avLst/>
          </a:prstGeom>
        </p:spPr>
      </p:pic>
      <p:pic>
        <p:nvPicPr>
          <p:cNvPr id="99" name="図 98">
            <a:extLst>
              <a:ext uri="{FF2B5EF4-FFF2-40B4-BE49-F238E27FC236}">
                <a16:creationId xmlns:a16="http://schemas.microsoft.com/office/drawing/2014/main" id="{3D36EE3A-B3D7-4337-878D-F935B8B555FC}"/>
              </a:ext>
            </a:extLst>
          </p:cNvPr>
          <p:cNvPicPr>
            <a:picLocks noChangeAspect="1"/>
          </p:cNvPicPr>
          <p:nvPr/>
        </p:nvPicPr>
        <p:blipFill rotWithShape="1">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5957709" y="2058182"/>
            <a:ext cx="1049613" cy="379446"/>
          </a:xfrm>
          <a:prstGeom prst="rect">
            <a:avLst/>
          </a:prstGeom>
        </p:spPr>
      </p:pic>
      <p:pic>
        <p:nvPicPr>
          <p:cNvPr id="100" name="図 99">
            <a:extLst>
              <a:ext uri="{FF2B5EF4-FFF2-40B4-BE49-F238E27FC236}">
                <a16:creationId xmlns:a16="http://schemas.microsoft.com/office/drawing/2014/main" id="{F6234491-D1C8-4A19-8A2C-912E5720E619}"/>
              </a:ext>
            </a:extLst>
          </p:cNvPr>
          <p:cNvPicPr>
            <a:picLocks noChangeAspect="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alphaModFix amt="70000"/>
            <a:extLst>
              <a:ext uri="{28A0092B-C50C-407E-A947-70E740481C1C}">
                <a14:useLocalDpi xmlns:a14="http://schemas.microsoft.com/office/drawing/2010/main" val="0"/>
              </a:ext>
            </a:extLst>
          </a:blip>
          <a:srcRect l="4797" t="33577" r="4797" b="33740"/>
          <a:stretch/>
        </p:blipFill>
        <p:spPr>
          <a:xfrm flipH="1">
            <a:off x="7708039" y="1993688"/>
            <a:ext cx="1049613" cy="379446"/>
          </a:xfrm>
          <a:prstGeom prst="rect">
            <a:avLst/>
          </a:prstGeom>
        </p:spPr>
      </p:pic>
      <p:pic>
        <p:nvPicPr>
          <p:cNvPr id="101" name="図 100">
            <a:extLst>
              <a:ext uri="{FF2B5EF4-FFF2-40B4-BE49-F238E27FC236}">
                <a16:creationId xmlns:a16="http://schemas.microsoft.com/office/drawing/2014/main" id="{A49AA1A9-A5DF-4607-9946-F9F4599A67D6}"/>
              </a:ext>
            </a:extLst>
          </p:cNvPr>
          <p:cNvPicPr>
            <a:picLocks noChangeAspect="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alphaModFix amt="50000"/>
            <a:extLst>
              <a:ext uri="{28A0092B-C50C-407E-A947-70E740481C1C}">
                <a14:useLocalDpi xmlns:a14="http://schemas.microsoft.com/office/drawing/2010/main" val="0"/>
              </a:ext>
            </a:extLst>
          </a:blip>
          <a:srcRect l="4797" t="33577" r="4797" b="33740"/>
          <a:stretch/>
        </p:blipFill>
        <p:spPr>
          <a:xfrm flipH="1">
            <a:off x="7473945" y="2526396"/>
            <a:ext cx="1049613" cy="379446"/>
          </a:xfrm>
          <a:prstGeom prst="rect">
            <a:avLst/>
          </a:prstGeom>
        </p:spPr>
      </p:pic>
      <p:sp>
        <p:nvSpPr>
          <p:cNvPr id="102" name="テキスト ボックス 101">
            <a:extLst>
              <a:ext uri="{FF2B5EF4-FFF2-40B4-BE49-F238E27FC236}">
                <a16:creationId xmlns:a16="http://schemas.microsoft.com/office/drawing/2014/main" id="{E372BBEC-1F48-43AB-A29E-E4A41A74FEA8}"/>
              </a:ext>
            </a:extLst>
          </p:cNvPr>
          <p:cNvSpPr txBox="1"/>
          <p:nvPr/>
        </p:nvSpPr>
        <p:spPr>
          <a:xfrm>
            <a:off x="652295" y="5814881"/>
            <a:ext cx="7555273" cy="369332"/>
          </a:xfrm>
          <a:prstGeom prst="rect">
            <a:avLst/>
          </a:prstGeom>
          <a:noFill/>
        </p:spPr>
        <p:txBody>
          <a:bodyPr wrap="none" rtlCol="0">
            <a:spAutoFit/>
          </a:bodyPr>
          <a:lstStyle/>
          <a:p>
            <a:r>
              <a:rPr kumimoji="1" lang="ja-JP" altLang="en-US" dirty="0"/>
              <a:t>複数の</a:t>
            </a:r>
            <a:r>
              <a:rPr kumimoji="1" lang="en-US" altLang="ja-JP" dirty="0"/>
              <a:t>F0</a:t>
            </a:r>
            <a:r>
              <a:rPr kumimoji="1" lang="ja-JP" altLang="en-US" dirty="0" err="1"/>
              <a:t>が混</a:t>
            </a:r>
            <a:r>
              <a:rPr kumimoji="1" lang="ja-JP" altLang="en-US" dirty="0"/>
              <a:t>在した環境で産まれた</a:t>
            </a:r>
            <a:r>
              <a:rPr kumimoji="1" lang="en-US" altLang="ja-JP" dirty="0"/>
              <a:t>F1</a:t>
            </a:r>
            <a:r>
              <a:rPr kumimoji="1" lang="ja-JP" altLang="en-US" dirty="0"/>
              <a:t>の両親を区別することは可能か？</a:t>
            </a:r>
          </a:p>
        </p:txBody>
      </p:sp>
      <p:grpSp>
        <p:nvGrpSpPr>
          <p:cNvPr id="103" name="グループ化 102">
            <a:extLst>
              <a:ext uri="{FF2B5EF4-FFF2-40B4-BE49-F238E27FC236}">
                <a16:creationId xmlns:a16="http://schemas.microsoft.com/office/drawing/2014/main" id="{D6B9BBB0-6778-4A5B-9FEB-3068248CAC2B}"/>
              </a:ext>
            </a:extLst>
          </p:cNvPr>
          <p:cNvGrpSpPr/>
          <p:nvPr/>
        </p:nvGrpSpPr>
        <p:grpSpPr>
          <a:xfrm>
            <a:off x="734607" y="3571425"/>
            <a:ext cx="972650" cy="387474"/>
            <a:chOff x="741844" y="3265861"/>
            <a:chExt cx="1049613" cy="383712"/>
          </a:xfrm>
        </p:grpSpPr>
        <p:pic>
          <p:nvPicPr>
            <p:cNvPr id="104" name="図 103">
              <a:extLst>
                <a:ext uri="{FF2B5EF4-FFF2-40B4-BE49-F238E27FC236}">
                  <a16:creationId xmlns:a16="http://schemas.microsoft.com/office/drawing/2014/main" id="{79269BDE-B056-4347-A9EC-04921D9D949C}"/>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105" name="図 104">
              <a:extLst>
                <a:ext uri="{FF2B5EF4-FFF2-40B4-BE49-F238E27FC236}">
                  <a16:creationId xmlns:a16="http://schemas.microsoft.com/office/drawing/2014/main" id="{F0914C21-7E1A-47EE-B7CB-20AE0B398688}"/>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106" name="グループ化 105">
            <a:extLst>
              <a:ext uri="{FF2B5EF4-FFF2-40B4-BE49-F238E27FC236}">
                <a16:creationId xmlns:a16="http://schemas.microsoft.com/office/drawing/2014/main" id="{945E5715-38F0-495F-A46E-4A0829C92266}"/>
              </a:ext>
            </a:extLst>
          </p:cNvPr>
          <p:cNvGrpSpPr/>
          <p:nvPr/>
        </p:nvGrpSpPr>
        <p:grpSpPr>
          <a:xfrm>
            <a:off x="1404594" y="3973102"/>
            <a:ext cx="972650" cy="387474"/>
            <a:chOff x="741844" y="3265861"/>
            <a:chExt cx="1049613" cy="383712"/>
          </a:xfrm>
        </p:grpSpPr>
        <p:pic>
          <p:nvPicPr>
            <p:cNvPr id="107" name="図 106">
              <a:extLst>
                <a:ext uri="{FF2B5EF4-FFF2-40B4-BE49-F238E27FC236}">
                  <a16:creationId xmlns:a16="http://schemas.microsoft.com/office/drawing/2014/main" id="{1C7E4DE8-A26F-4894-BEE6-BED3170B3064}"/>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108" name="図 107">
              <a:extLst>
                <a:ext uri="{FF2B5EF4-FFF2-40B4-BE49-F238E27FC236}">
                  <a16:creationId xmlns:a16="http://schemas.microsoft.com/office/drawing/2014/main" id="{508FD178-ABC2-4928-A291-27952C98C41C}"/>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109" name="グループ化 108">
            <a:extLst>
              <a:ext uri="{FF2B5EF4-FFF2-40B4-BE49-F238E27FC236}">
                <a16:creationId xmlns:a16="http://schemas.microsoft.com/office/drawing/2014/main" id="{C8361366-0F87-49B7-A8E1-BA68C33FB7DA}"/>
              </a:ext>
            </a:extLst>
          </p:cNvPr>
          <p:cNvGrpSpPr/>
          <p:nvPr/>
        </p:nvGrpSpPr>
        <p:grpSpPr>
          <a:xfrm>
            <a:off x="2058070" y="3589936"/>
            <a:ext cx="972650" cy="387474"/>
            <a:chOff x="741844" y="3265861"/>
            <a:chExt cx="1049613" cy="383712"/>
          </a:xfrm>
        </p:grpSpPr>
        <p:pic>
          <p:nvPicPr>
            <p:cNvPr id="110" name="図 109">
              <a:extLst>
                <a:ext uri="{FF2B5EF4-FFF2-40B4-BE49-F238E27FC236}">
                  <a16:creationId xmlns:a16="http://schemas.microsoft.com/office/drawing/2014/main" id="{45DBD531-7D5A-4829-B57D-DA83E763BAB5}"/>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111" name="図 110">
              <a:extLst>
                <a:ext uri="{FF2B5EF4-FFF2-40B4-BE49-F238E27FC236}">
                  <a16:creationId xmlns:a16="http://schemas.microsoft.com/office/drawing/2014/main" id="{A02E559A-ADF6-417C-B096-0342F710ED53}"/>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112" name="グループ化 111">
            <a:extLst>
              <a:ext uri="{FF2B5EF4-FFF2-40B4-BE49-F238E27FC236}">
                <a16:creationId xmlns:a16="http://schemas.microsoft.com/office/drawing/2014/main" id="{139AA85D-4323-44F3-80DB-1CCA98D95EFA}"/>
              </a:ext>
            </a:extLst>
          </p:cNvPr>
          <p:cNvGrpSpPr/>
          <p:nvPr/>
        </p:nvGrpSpPr>
        <p:grpSpPr>
          <a:xfrm>
            <a:off x="2688204" y="3962814"/>
            <a:ext cx="972650" cy="387474"/>
            <a:chOff x="741844" y="3265861"/>
            <a:chExt cx="1049613" cy="383712"/>
          </a:xfrm>
        </p:grpSpPr>
        <p:pic>
          <p:nvPicPr>
            <p:cNvPr id="113" name="図 112">
              <a:extLst>
                <a:ext uri="{FF2B5EF4-FFF2-40B4-BE49-F238E27FC236}">
                  <a16:creationId xmlns:a16="http://schemas.microsoft.com/office/drawing/2014/main" id="{05CB3B71-4218-4D9B-9FA5-321338B90927}"/>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114" name="図 113">
              <a:extLst>
                <a:ext uri="{FF2B5EF4-FFF2-40B4-BE49-F238E27FC236}">
                  <a16:creationId xmlns:a16="http://schemas.microsoft.com/office/drawing/2014/main" id="{325FFD28-B4D4-491B-9906-869FD76F3428}"/>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115" name="グループ化 114">
            <a:extLst>
              <a:ext uri="{FF2B5EF4-FFF2-40B4-BE49-F238E27FC236}">
                <a16:creationId xmlns:a16="http://schemas.microsoft.com/office/drawing/2014/main" id="{BAC3E052-C594-4BBE-932E-30CD0B342EA5}"/>
              </a:ext>
            </a:extLst>
          </p:cNvPr>
          <p:cNvGrpSpPr/>
          <p:nvPr/>
        </p:nvGrpSpPr>
        <p:grpSpPr>
          <a:xfrm>
            <a:off x="5326204" y="4610358"/>
            <a:ext cx="972650" cy="387474"/>
            <a:chOff x="741844" y="3265861"/>
            <a:chExt cx="1049613" cy="383712"/>
          </a:xfrm>
        </p:grpSpPr>
        <p:pic>
          <p:nvPicPr>
            <p:cNvPr id="116" name="図 115">
              <a:extLst>
                <a:ext uri="{FF2B5EF4-FFF2-40B4-BE49-F238E27FC236}">
                  <a16:creationId xmlns:a16="http://schemas.microsoft.com/office/drawing/2014/main" id="{702823B4-9B9B-4C2F-812C-11685D1C88E9}"/>
                </a:ext>
              </a:extLst>
            </p:cNvPr>
            <p:cNvPicPr>
              <a:picLocks noChangeAspect="1"/>
            </p:cNvPicPr>
            <p:nvPr/>
          </p:nvPicPr>
          <p:blipFill rotWithShape="1">
            <a:blip r:embed="rId4" cstate="print">
              <a:clrChange>
                <a:clrFrom>
                  <a:srgbClr val="FFFFFF"/>
                </a:clrFrom>
                <a:clrTo>
                  <a:srgbClr val="FFFFFF">
                    <a:alpha val="0"/>
                  </a:srgbClr>
                </a:clrTo>
              </a:clrChange>
              <a:duotone>
                <a:schemeClr val="accent5">
                  <a:shade val="45000"/>
                  <a:satMod val="135000"/>
                </a:schemeClr>
                <a:prstClr val="white"/>
              </a:duotone>
              <a:alphaModFix amt="70000"/>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117" name="図 116">
              <a:extLst>
                <a:ext uri="{FF2B5EF4-FFF2-40B4-BE49-F238E27FC236}">
                  <a16:creationId xmlns:a16="http://schemas.microsoft.com/office/drawing/2014/main" id="{618B9046-FEF5-4226-ACA2-9F17F6A5F32E}"/>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118" name="グループ化 117">
            <a:extLst>
              <a:ext uri="{FF2B5EF4-FFF2-40B4-BE49-F238E27FC236}">
                <a16:creationId xmlns:a16="http://schemas.microsoft.com/office/drawing/2014/main" id="{F6642642-0B44-4839-80C5-0D862AC0FD8D}"/>
              </a:ext>
            </a:extLst>
          </p:cNvPr>
          <p:cNvGrpSpPr/>
          <p:nvPr/>
        </p:nvGrpSpPr>
        <p:grpSpPr>
          <a:xfrm>
            <a:off x="5996191" y="5012035"/>
            <a:ext cx="972648" cy="387474"/>
            <a:chOff x="741844" y="3265861"/>
            <a:chExt cx="1049611" cy="383712"/>
          </a:xfrm>
        </p:grpSpPr>
        <p:pic>
          <p:nvPicPr>
            <p:cNvPr id="119" name="図 118">
              <a:extLst>
                <a:ext uri="{FF2B5EF4-FFF2-40B4-BE49-F238E27FC236}">
                  <a16:creationId xmlns:a16="http://schemas.microsoft.com/office/drawing/2014/main" id="{BA1E0AFC-4E3F-4962-AD81-4C49ED250704}"/>
                </a:ext>
              </a:extLst>
            </p:cNvPr>
            <p:cNvPicPr>
              <a:picLocks noChangeAspect="1"/>
            </p:cNvPicPr>
            <p:nvPr/>
          </p:nvPicPr>
          <p:blipFill rotWithShape="1">
            <a:blip r:embed="rId4" cstate="print">
              <a:clrChange>
                <a:clrFrom>
                  <a:srgbClr val="FFFFFF"/>
                </a:clrFrom>
                <a:clrTo>
                  <a:srgbClr val="FFFFFF">
                    <a:alpha val="0"/>
                  </a:srgbClr>
                </a:clrTo>
              </a:clrChange>
              <a:alphaModFix amt="70000"/>
              <a:duotone>
                <a:schemeClr val="accent1">
                  <a:shade val="45000"/>
                  <a:satMod val="135000"/>
                </a:schemeClr>
                <a:prstClr val="white"/>
              </a:duotone>
              <a:extLst>
                <a:ext uri="{28A0092B-C50C-407E-A947-70E740481C1C}">
                  <a14:useLocalDpi xmlns:a14="http://schemas.microsoft.com/office/drawing/2010/main" val="0"/>
                </a:ext>
              </a:extLst>
            </a:blip>
            <a:srcRect l="51959" t="33577" r="4797" b="33740"/>
            <a:stretch/>
          </p:blipFill>
          <p:spPr>
            <a:xfrm flipH="1">
              <a:off x="741844" y="3265861"/>
              <a:ext cx="502067" cy="379446"/>
            </a:xfrm>
            <a:prstGeom prst="rect">
              <a:avLst/>
            </a:prstGeom>
          </p:spPr>
        </p:pic>
        <p:pic>
          <p:nvPicPr>
            <p:cNvPr id="120" name="図 119">
              <a:extLst>
                <a:ext uri="{FF2B5EF4-FFF2-40B4-BE49-F238E27FC236}">
                  <a16:creationId xmlns:a16="http://schemas.microsoft.com/office/drawing/2014/main" id="{C7A23F9E-4453-43E6-86A0-E02DD5290D93}"/>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alphaModFix amt="70000"/>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121" name="グループ化 120">
            <a:extLst>
              <a:ext uri="{FF2B5EF4-FFF2-40B4-BE49-F238E27FC236}">
                <a16:creationId xmlns:a16="http://schemas.microsoft.com/office/drawing/2014/main" id="{FF3E4959-A000-4B1B-803D-D884CFB122E6}"/>
              </a:ext>
            </a:extLst>
          </p:cNvPr>
          <p:cNvGrpSpPr/>
          <p:nvPr/>
        </p:nvGrpSpPr>
        <p:grpSpPr>
          <a:xfrm>
            <a:off x="6649667" y="4628869"/>
            <a:ext cx="972648" cy="387474"/>
            <a:chOff x="741844" y="3265861"/>
            <a:chExt cx="1049611" cy="383712"/>
          </a:xfrm>
        </p:grpSpPr>
        <p:pic>
          <p:nvPicPr>
            <p:cNvPr id="122" name="図 121">
              <a:extLst>
                <a:ext uri="{FF2B5EF4-FFF2-40B4-BE49-F238E27FC236}">
                  <a16:creationId xmlns:a16="http://schemas.microsoft.com/office/drawing/2014/main" id="{6508C2DF-A4B0-4D67-B550-677C1DB71548}"/>
                </a:ext>
              </a:extLst>
            </p:cNvPr>
            <p:cNvPicPr>
              <a:picLocks noChangeAspect="1"/>
            </p:cNvPicPr>
            <p:nvPr/>
          </p:nvPicPr>
          <p:blipFill rotWithShape="1">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51959" t="33577" r="4797" b="33740"/>
            <a:stretch/>
          </p:blipFill>
          <p:spPr>
            <a:xfrm flipH="1">
              <a:off x="741844" y="3265861"/>
              <a:ext cx="502067" cy="379446"/>
            </a:xfrm>
            <a:prstGeom prst="rect">
              <a:avLst/>
            </a:prstGeom>
          </p:spPr>
        </p:pic>
        <p:pic>
          <p:nvPicPr>
            <p:cNvPr id="123" name="図 122">
              <a:extLst>
                <a:ext uri="{FF2B5EF4-FFF2-40B4-BE49-F238E27FC236}">
                  <a16:creationId xmlns:a16="http://schemas.microsoft.com/office/drawing/2014/main" id="{30956BFE-CC52-427F-8895-592746F241DE}"/>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alphaModFix/>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124" name="グループ化 123">
            <a:extLst>
              <a:ext uri="{FF2B5EF4-FFF2-40B4-BE49-F238E27FC236}">
                <a16:creationId xmlns:a16="http://schemas.microsoft.com/office/drawing/2014/main" id="{C93D4E71-E194-4D4F-821D-AB177F5FA294}"/>
              </a:ext>
            </a:extLst>
          </p:cNvPr>
          <p:cNvGrpSpPr/>
          <p:nvPr/>
        </p:nvGrpSpPr>
        <p:grpSpPr>
          <a:xfrm>
            <a:off x="7279801" y="5001747"/>
            <a:ext cx="972650" cy="387474"/>
            <a:chOff x="741844" y="3265861"/>
            <a:chExt cx="1049613" cy="383712"/>
          </a:xfrm>
        </p:grpSpPr>
        <p:pic>
          <p:nvPicPr>
            <p:cNvPr id="125" name="図 124">
              <a:extLst>
                <a:ext uri="{FF2B5EF4-FFF2-40B4-BE49-F238E27FC236}">
                  <a16:creationId xmlns:a16="http://schemas.microsoft.com/office/drawing/2014/main" id="{67A227E0-B123-4842-9FA1-797683C0F20F}"/>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alphaModFix/>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126" name="図 125">
              <a:extLst>
                <a:ext uri="{FF2B5EF4-FFF2-40B4-BE49-F238E27FC236}">
                  <a16:creationId xmlns:a16="http://schemas.microsoft.com/office/drawing/2014/main" id="{7EEEDA7E-1870-442D-A66D-DAEB744A6861}"/>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spTree>
    <p:extLst>
      <p:ext uri="{BB962C8B-B14F-4D97-AF65-F5344CB8AC3E}">
        <p14:creationId xmlns:p14="http://schemas.microsoft.com/office/powerpoint/2010/main" val="91144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直線コネクタ 98">
            <a:extLst>
              <a:ext uri="{FF2B5EF4-FFF2-40B4-BE49-F238E27FC236}">
                <a16:creationId xmlns:a16="http://schemas.microsoft.com/office/drawing/2014/main" id="{834C4F02-314C-4D95-B8AF-1DA3D52F8A9E}"/>
              </a:ext>
            </a:extLst>
          </p:cNvPr>
          <p:cNvCxnSpPr>
            <a:cxnSpLocks/>
          </p:cNvCxnSpPr>
          <p:nvPr/>
        </p:nvCxnSpPr>
        <p:spPr>
          <a:xfrm>
            <a:off x="6558386" y="4023589"/>
            <a:ext cx="492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5D8F9058-960F-4C89-8D6A-CC1EE30B399C}"/>
              </a:ext>
            </a:extLst>
          </p:cNvPr>
          <p:cNvCxnSpPr>
            <a:cxnSpLocks/>
          </p:cNvCxnSpPr>
          <p:nvPr/>
        </p:nvCxnSpPr>
        <p:spPr>
          <a:xfrm>
            <a:off x="6558386" y="4308857"/>
            <a:ext cx="492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CB0B6840-40A6-40D9-A965-A44A4C8825E2}"/>
              </a:ext>
            </a:extLst>
          </p:cNvPr>
          <p:cNvCxnSpPr>
            <a:cxnSpLocks/>
          </p:cNvCxnSpPr>
          <p:nvPr/>
        </p:nvCxnSpPr>
        <p:spPr>
          <a:xfrm>
            <a:off x="4483991" y="4023589"/>
            <a:ext cx="492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9F994A38-4EF0-4904-A151-2FCA773E5200}"/>
              </a:ext>
            </a:extLst>
          </p:cNvPr>
          <p:cNvCxnSpPr>
            <a:cxnSpLocks/>
          </p:cNvCxnSpPr>
          <p:nvPr/>
        </p:nvCxnSpPr>
        <p:spPr>
          <a:xfrm>
            <a:off x="4483991" y="4308857"/>
            <a:ext cx="492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21EF2B7-5439-45DD-A93D-45D82EE238CB}"/>
              </a:ext>
            </a:extLst>
          </p:cNvPr>
          <p:cNvCxnSpPr>
            <a:cxnSpLocks/>
          </p:cNvCxnSpPr>
          <p:nvPr/>
        </p:nvCxnSpPr>
        <p:spPr>
          <a:xfrm>
            <a:off x="5516292" y="4023589"/>
            <a:ext cx="492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5BB7EE2-4C2B-45F3-9C85-D854C1DFA43E}"/>
              </a:ext>
            </a:extLst>
          </p:cNvPr>
          <p:cNvCxnSpPr>
            <a:cxnSpLocks/>
          </p:cNvCxnSpPr>
          <p:nvPr/>
        </p:nvCxnSpPr>
        <p:spPr>
          <a:xfrm>
            <a:off x="5516292" y="4308857"/>
            <a:ext cx="492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468B7547-622E-4B61-90B1-D76AD67BE747}"/>
              </a:ext>
            </a:extLst>
          </p:cNvPr>
          <p:cNvCxnSpPr>
            <a:cxnSpLocks/>
          </p:cNvCxnSpPr>
          <p:nvPr/>
        </p:nvCxnSpPr>
        <p:spPr>
          <a:xfrm>
            <a:off x="4834326" y="1588992"/>
            <a:ext cx="492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6354D352-9CBE-4909-BBB0-D3E386FCA744}"/>
              </a:ext>
            </a:extLst>
          </p:cNvPr>
          <p:cNvCxnSpPr>
            <a:cxnSpLocks/>
          </p:cNvCxnSpPr>
          <p:nvPr/>
        </p:nvCxnSpPr>
        <p:spPr>
          <a:xfrm>
            <a:off x="4834326" y="1874260"/>
            <a:ext cx="492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8FCC2E7E-6FFE-4CBA-9882-155483FDDD4B}"/>
              </a:ext>
            </a:extLst>
          </p:cNvPr>
          <p:cNvCxnSpPr>
            <a:cxnSpLocks/>
          </p:cNvCxnSpPr>
          <p:nvPr/>
        </p:nvCxnSpPr>
        <p:spPr>
          <a:xfrm>
            <a:off x="6260104" y="1588992"/>
            <a:ext cx="492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959FB51E-B66F-47E3-9AEA-CF07D407D66D}"/>
              </a:ext>
            </a:extLst>
          </p:cNvPr>
          <p:cNvCxnSpPr>
            <a:cxnSpLocks/>
          </p:cNvCxnSpPr>
          <p:nvPr/>
        </p:nvCxnSpPr>
        <p:spPr>
          <a:xfrm>
            <a:off x="6260104" y="1874260"/>
            <a:ext cx="492907"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dirty="0"/>
              <a:t>Mendelian error</a:t>
            </a:r>
            <a:endParaRPr lang="ja-JP" altLang="en-US" sz="3200" dirty="0"/>
          </a:p>
        </p:txBody>
      </p:sp>
      <p:grpSp>
        <p:nvGrpSpPr>
          <p:cNvPr id="10" name="グループ化 9">
            <a:extLst>
              <a:ext uri="{FF2B5EF4-FFF2-40B4-BE49-F238E27FC236}">
                <a16:creationId xmlns:a16="http://schemas.microsoft.com/office/drawing/2014/main" id="{64ADBF99-BEC7-4D12-A4CB-04D699176D02}"/>
              </a:ext>
            </a:extLst>
          </p:cNvPr>
          <p:cNvGrpSpPr/>
          <p:nvPr/>
        </p:nvGrpSpPr>
        <p:grpSpPr>
          <a:xfrm>
            <a:off x="766403" y="2793623"/>
            <a:ext cx="590637" cy="1282258"/>
            <a:chOff x="3734463" y="1093571"/>
            <a:chExt cx="657280" cy="1426938"/>
          </a:xfrm>
        </p:grpSpPr>
        <p:sp>
          <p:nvSpPr>
            <p:cNvPr id="11" name="フリーフォーム 378">
              <a:extLst>
                <a:ext uri="{FF2B5EF4-FFF2-40B4-BE49-F238E27FC236}">
                  <a16:creationId xmlns:a16="http://schemas.microsoft.com/office/drawing/2014/main" id="{F4F1A482-1509-44AD-9F01-CD0AB91FD28F}"/>
                </a:ext>
              </a:extLst>
            </p:cNvPr>
            <p:cNvSpPr/>
            <p:nvPr/>
          </p:nvSpPr>
          <p:spPr>
            <a:xfrm>
              <a:off x="3734463" y="1853630"/>
              <a:ext cx="456355" cy="666879"/>
            </a:xfrm>
            <a:custGeom>
              <a:avLst/>
              <a:gdLst>
                <a:gd name="connsiteX0" fmla="*/ 367586 w 456355"/>
                <a:gd name="connsiteY0" fmla="*/ 95 h 666879"/>
                <a:gd name="connsiteX1" fmla="*/ 443786 w 456355"/>
                <a:gd name="connsiteY1" fmla="*/ 409670 h 666879"/>
                <a:gd name="connsiteX2" fmla="*/ 62786 w 456355"/>
                <a:gd name="connsiteY2" fmla="*/ 409670 h 666879"/>
                <a:gd name="connsiteX3" fmla="*/ 158036 w 456355"/>
                <a:gd name="connsiteY3" fmla="*/ 666845 h 666879"/>
                <a:gd name="connsiteX4" fmla="*/ 5636 w 456355"/>
                <a:gd name="connsiteY4" fmla="*/ 390620 h 666879"/>
                <a:gd name="connsiteX5" fmla="*/ 396161 w 456355"/>
                <a:gd name="connsiteY5" fmla="*/ 371570 h 666879"/>
                <a:gd name="connsiteX6" fmla="*/ 367586 w 456355"/>
                <a:gd name="connsiteY6" fmla="*/ 95 h 66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55" h="666879">
                  <a:moveTo>
                    <a:pt x="367586" y="95"/>
                  </a:moveTo>
                  <a:cubicBezTo>
                    <a:pt x="375523" y="6445"/>
                    <a:pt x="494586" y="341408"/>
                    <a:pt x="443786" y="409670"/>
                  </a:cubicBezTo>
                  <a:cubicBezTo>
                    <a:pt x="392986" y="477933"/>
                    <a:pt x="110411" y="366808"/>
                    <a:pt x="62786" y="409670"/>
                  </a:cubicBezTo>
                  <a:cubicBezTo>
                    <a:pt x="15161" y="452532"/>
                    <a:pt x="167561" y="670020"/>
                    <a:pt x="158036" y="666845"/>
                  </a:cubicBezTo>
                  <a:cubicBezTo>
                    <a:pt x="148511" y="663670"/>
                    <a:pt x="-34052" y="439833"/>
                    <a:pt x="5636" y="390620"/>
                  </a:cubicBezTo>
                  <a:cubicBezTo>
                    <a:pt x="45323" y="341408"/>
                    <a:pt x="343773" y="436658"/>
                    <a:pt x="396161" y="371570"/>
                  </a:cubicBezTo>
                  <a:cubicBezTo>
                    <a:pt x="448549" y="306482"/>
                    <a:pt x="359649" y="-6255"/>
                    <a:pt x="367586" y="9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論理積ゲート 11">
              <a:extLst>
                <a:ext uri="{FF2B5EF4-FFF2-40B4-BE49-F238E27FC236}">
                  <a16:creationId xmlns:a16="http://schemas.microsoft.com/office/drawing/2014/main" id="{EAC024F7-74DB-4CD0-9781-274779082F20}"/>
                </a:ext>
              </a:extLst>
            </p:cNvPr>
            <p:cNvSpPr/>
            <p:nvPr/>
          </p:nvSpPr>
          <p:spPr>
            <a:xfrm rot="16200000">
              <a:off x="3630345" y="1276585"/>
              <a:ext cx="944412" cy="578384"/>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0CBAEF53-811B-411B-8DC2-DA838D3366B9}"/>
              </a:ext>
            </a:extLst>
          </p:cNvPr>
          <p:cNvGrpSpPr/>
          <p:nvPr/>
        </p:nvGrpSpPr>
        <p:grpSpPr>
          <a:xfrm>
            <a:off x="1322475" y="2793623"/>
            <a:ext cx="590637" cy="1282258"/>
            <a:chOff x="3734463" y="1093571"/>
            <a:chExt cx="657280" cy="1426938"/>
          </a:xfrm>
        </p:grpSpPr>
        <p:sp>
          <p:nvSpPr>
            <p:cNvPr id="14" name="フリーフォーム 381">
              <a:extLst>
                <a:ext uri="{FF2B5EF4-FFF2-40B4-BE49-F238E27FC236}">
                  <a16:creationId xmlns:a16="http://schemas.microsoft.com/office/drawing/2014/main" id="{22B5B9F4-746B-45CF-802B-8E2A37CFB212}"/>
                </a:ext>
              </a:extLst>
            </p:cNvPr>
            <p:cNvSpPr/>
            <p:nvPr/>
          </p:nvSpPr>
          <p:spPr>
            <a:xfrm>
              <a:off x="3734463" y="1853630"/>
              <a:ext cx="456355" cy="666879"/>
            </a:xfrm>
            <a:custGeom>
              <a:avLst/>
              <a:gdLst>
                <a:gd name="connsiteX0" fmla="*/ 367586 w 456355"/>
                <a:gd name="connsiteY0" fmla="*/ 95 h 666879"/>
                <a:gd name="connsiteX1" fmla="*/ 443786 w 456355"/>
                <a:gd name="connsiteY1" fmla="*/ 409670 h 666879"/>
                <a:gd name="connsiteX2" fmla="*/ 62786 w 456355"/>
                <a:gd name="connsiteY2" fmla="*/ 409670 h 666879"/>
                <a:gd name="connsiteX3" fmla="*/ 158036 w 456355"/>
                <a:gd name="connsiteY3" fmla="*/ 666845 h 666879"/>
                <a:gd name="connsiteX4" fmla="*/ 5636 w 456355"/>
                <a:gd name="connsiteY4" fmla="*/ 390620 h 666879"/>
                <a:gd name="connsiteX5" fmla="*/ 396161 w 456355"/>
                <a:gd name="connsiteY5" fmla="*/ 371570 h 666879"/>
                <a:gd name="connsiteX6" fmla="*/ 367586 w 456355"/>
                <a:gd name="connsiteY6" fmla="*/ 95 h 66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55" h="666879">
                  <a:moveTo>
                    <a:pt x="367586" y="95"/>
                  </a:moveTo>
                  <a:cubicBezTo>
                    <a:pt x="375523" y="6445"/>
                    <a:pt x="494586" y="341408"/>
                    <a:pt x="443786" y="409670"/>
                  </a:cubicBezTo>
                  <a:cubicBezTo>
                    <a:pt x="392986" y="477933"/>
                    <a:pt x="110411" y="366808"/>
                    <a:pt x="62786" y="409670"/>
                  </a:cubicBezTo>
                  <a:cubicBezTo>
                    <a:pt x="15161" y="452532"/>
                    <a:pt x="167561" y="670020"/>
                    <a:pt x="158036" y="666845"/>
                  </a:cubicBezTo>
                  <a:cubicBezTo>
                    <a:pt x="148511" y="663670"/>
                    <a:pt x="-34052" y="439833"/>
                    <a:pt x="5636" y="390620"/>
                  </a:cubicBezTo>
                  <a:cubicBezTo>
                    <a:pt x="45323" y="341408"/>
                    <a:pt x="343773" y="436658"/>
                    <a:pt x="396161" y="371570"/>
                  </a:cubicBezTo>
                  <a:cubicBezTo>
                    <a:pt x="448549" y="306482"/>
                    <a:pt x="359649" y="-6255"/>
                    <a:pt x="367586" y="9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論理積ゲート 14">
              <a:extLst>
                <a:ext uri="{FF2B5EF4-FFF2-40B4-BE49-F238E27FC236}">
                  <a16:creationId xmlns:a16="http://schemas.microsoft.com/office/drawing/2014/main" id="{C5CDA804-23BA-46D7-BB78-727467800665}"/>
                </a:ext>
              </a:extLst>
            </p:cNvPr>
            <p:cNvSpPr/>
            <p:nvPr/>
          </p:nvSpPr>
          <p:spPr>
            <a:xfrm rot="16200000">
              <a:off x="3630345" y="1276585"/>
              <a:ext cx="944412" cy="578384"/>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円/楕円 383">
            <a:extLst>
              <a:ext uri="{FF2B5EF4-FFF2-40B4-BE49-F238E27FC236}">
                <a16:creationId xmlns:a16="http://schemas.microsoft.com/office/drawing/2014/main" id="{A15B25A4-1136-4843-805F-D93CE14BBC10}"/>
              </a:ext>
            </a:extLst>
          </p:cNvPr>
          <p:cNvSpPr/>
          <p:nvPr/>
        </p:nvSpPr>
        <p:spPr>
          <a:xfrm>
            <a:off x="2138177" y="2839779"/>
            <a:ext cx="743749" cy="86161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 name="円/楕円 384">
            <a:extLst>
              <a:ext uri="{FF2B5EF4-FFF2-40B4-BE49-F238E27FC236}">
                <a16:creationId xmlns:a16="http://schemas.microsoft.com/office/drawing/2014/main" id="{6A011C68-5F25-46CD-9133-111A3DDAA0E2}"/>
              </a:ext>
            </a:extLst>
          </p:cNvPr>
          <p:cNvSpPr/>
          <p:nvPr/>
        </p:nvSpPr>
        <p:spPr>
          <a:xfrm>
            <a:off x="2786469" y="2839779"/>
            <a:ext cx="743749" cy="86161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 name="十字形 17">
            <a:extLst>
              <a:ext uri="{FF2B5EF4-FFF2-40B4-BE49-F238E27FC236}">
                <a16:creationId xmlns:a16="http://schemas.microsoft.com/office/drawing/2014/main" id="{B27F2621-F055-4D5A-AC17-8A53ECAF239F}"/>
              </a:ext>
            </a:extLst>
          </p:cNvPr>
          <p:cNvSpPr/>
          <p:nvPr/>
        </p:nvSpPr>
        <p:spPr>
          <a:xfrm rot="2700000">
            <a:off x="1872056" y="3080560"/>
            <a:ext cx="384364" cy="384364"/>
          </a:xfrm>
          <a:prstGeom prst="plus">
            <a:avLst>
              <a:gd name="adj" fmla="val 4294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19" name="下矢印 386">
            <a:extLst>
              <a:ext uri="{FF2B5EF4-FFF2-40B4-BE49-F238E27FC236}">
                <a16:creationId xmlns:a16="http://schemas.microsoft.com/office/drawing/2014/main" id="{C778727B-6B94-4787-946E-35384066C15F}"/>
              </a:ext>
            </a:extLst>
          </p:cNvPr>
          <p:cNvSpPr/>
          <p:nvPr/>
        </p:nvSpPr>
        <p:spPr>
          <a:xfrm>
            <a:off x="1850416" y="3842888"/>
            <a:ext cx="407370" cy="356597"/>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20" name="角丸四角形 9">
            <a:extLst>
              <a:ext uri="{FF2B5EF4-FFF2-40B4-BE49-F238E27FC236}">
                <a16:creationId xmlns:a16="http://schemas.microsoft.com/office/drawing/2014/main" id="{CB103DC2-CDD4-4CF1-BBEA-600FC9C1364B}"/>
              </a:ext>
            </a:extLst>
          </p:cNvPr>
          <p:cNvSpPr/>
          <p:nvPr/>
        </p:nvSpPr>
        <p:spPr>
          <a:xfrm>
            <a:off x="1079120" y="2947575"/>
            <a:ext cx="74026" cy="648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1">
            <a:extLst>
              <a:ext uri="{FF2B5EF4-FFF2-40B4-BE49-F238E27FC236}">
                <a16:creationId xmlns:a16="http://schemas.microsoft.com/office/drawing/2014/main" id="{9506FECA-BC4F-430E-AEDC-6BDA1451CDE0}"/>
              </a:ext>
            </a:extLst>
          </p:cNvPr>
          <p:cNvSpPr/>
          <p:nvPr/>
        </p:nvSpPr>
        <p:spPr>
          <a:xfrm>
            <a:off x="2454406" y="2965990"/>
            <a:ext cx="74026" cy="6487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12">
            <a:extLst>
              <a:ext uri="{FF2B5EF4-FFF2-40B4-BE49-F238E27FC236}">
                <a16:creationId xmlns:a16="http://schemas.microsoft.com/office/drawing/2014/main" id="{B17ABABA-B438-46DA-A463-C6B38BA05423}"/>
              </a:ext>
            </a:extLst>
          </p:cNvPr>
          <p:cNvSpPr/>
          <p:nvPr/>
        </p:nvSpPr>
        <p:spPr>
          <a:xfrm>
            <a:off x="3126793" y="2965990"/>
            <a:ext cx="74026" cy="64876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1">
            <a:extLst>
              <a:ext uri="{FF2B5EF4-FFF2-40B4-BE49-F238E27FC236}">
                <a16:creationId xmlns:a16="http://schemas.microsoft.com/office/drawing/2014/main" id="{6CA66337-0E92-4231-BD4B-E311C8C08766}"/>
              </a:ext>
            </a:extLst>
          </p:cNvPr>
          <p:cNvSpPr/>
          <p:nvPr/>
        </p:nvSpPr>
        <p:spPr>
          <a:xfrm>
            <a:off x="2454405" y="3374559"/>
            <a:ext cx="74026" cy="24019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2">
            <a:extLst>
              <a:ext uri="{FF2B5EF4-FFF2-40B4-BE49-F238E27FC236}">
                <a16:creationId xmlns:a16="http://schemas.microsoft.com/office/drawing/2014/main" id="{73AC2054-3E2E-4F78-B91E-518C16FEF122}"/>
              </a:ext>
            </a:extLst>
          </p:cNvPr>
          <p:cNvSpPr/>
          <p:nvPr/>
        </p:nvSpPr>
        <p:spPr>
          <a:xfrm>
            <a:off x="3127641" y="3374559"/>
            <a:ext cx="74026" cy="2401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3">
            <a:extLst>
              <a:ext uri="{FF2B5EF4-FFF2-40B4-BE49-F238E27FC236}">
                <a16:creationId xmlns:a16="http://schemas.microsoft.com/office/drawing/2014/main" id="{D62BAB1C-6C0F-4CC8-9C9B-EB7EFC9CD44E}"/>
              </a:ext>
            </a:extLst>
          </p:cNvPr>
          <p:cNvSpPr/>
          <p:nvPr/>
        </p:nvSpPr>
        <p:spPr>
          <a:xfrm>
            <a:off x="1079119" y="2947575"/>
            <a:ext cx="74026" cy="2231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9">
            <a:extLst>
              <a:ext uri="{FF2B5EF4-FFF2-40B4-BE49-F238E27FC236}">
                <a16:creationId xmlns:a16="http://schemas.microsoft.com/office/drawing/2014/main" id="{4F7406D6-6602-4145-BA79-940093B65D1F}"/>
              </a:ext>
            </a:extLst>
          </p:cNvPr>
          <p:cNvSpPr/>
          <p:nvPr/>
        </p:nvSpPr>
        <p:spPr>
          <a:xfrm>
            <a:off x="1610439" y="2947575"/>
            <a:ext cx="74026" cy="648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31">
            <a:extLst>
              <a:ext uri="{FF2B5EF4-FFF2-40B4-BE49-F238E27FC236}">
                <a16:creationId xmlns:a16="http://schemas.microsoft.com/office/drawing/2014/main" id="{7C0D8C5A-0177-478A-86F2-D4F2D6B90EA2}"/>
              </a:ext>
            </a:extLst>
          </p:cNvPr>
          <p:cNvSpPr/>
          <p:nvPr/>
        </p:nvSpPr>
        <p:spPr>
          <a:xfrm>
            <a:off x="1610438" y="3133025"/>
            <a:ext cx="74026" cy="2231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58">
            <a:extLst>
              <a:ext uri="{FF2B5EF4-FFF2-40B4-BE49-F238E27FC236}">
                <a16:creationId xmlns:a16="http://schemas.microsoft.com/office/drawing/2014/main" id="{A7A0316D-3E33-42C4-A2A2-FB3A188F0A34}"/>
              </a:ext>
            </a:extLst>
          </p:cNvPr>
          <p:cNvSpPr/>
          <p:nvPr/>
        </p:nvSpPr>
        <p:spPr>
          <a:xfrm>
            <a:off x="1015144" y="5142474"/>
            <a:ext cx="91956" cy="8059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59">
            <a:extLst>
              <a:ext uri="{FF2B5EF4-FFF2-40B4-BE49-F238E27FC236}">
                <a16:creationId xmlns:a16="http://schemas.microsoft.com/office/drawing/2014/main" id="{65BF64E9-D423-41B9-9EC3-592907F54D12}"/>
              </a:ext>
            </a:extLst>
          </p:cNvPr>
          <p:cNvSpPr/>
          <p:nvPr/>
        </p:nvSpPr>
        <p:spPr>
          <a:xfrm>
            <a:off x="1015144" y="5142475"/>
            <a:ext cx="91956" cy="27715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60">
            <a:extLst>
              <a:ext uri="{FF2B5EF4-FFF2-40B4-BE49-F238E27FC236}">
                <a16:creationId xmlns:a16="http://schemas.microsoft.com/office/drawing/2014/main" id="{90BD93E0-1D93-43C7-A1BE-04011DE73983}"/>
              </a:ext>
            </a:extLst>
          </p:cNvPr>
          <p:cNvSpPr/>
          <p:nvPr/>
        </p:nvSpPr>
        <p:spPr>
          <a:xfrm>
            <a:off x="1189862" y="5133700"/>
            <a:ext cx="91956" cy="8059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61">
            <a:extLst>
              <a:ext uri="{FF2B5EF4-FFF2-40B4-BE49-F238E27FC236}">
                <a16:creationId xmlns:a16="http://schemas.microsoft.com/office/drawing/2014/main" id="{D71F9C8E-7781-4175-A56A-FB1826235CDF}"/>
              </a:ext>
            </a:extLst>
          </p:cNvPr>
          <p:cNvSpPr/>
          <p:nvPr/>
        </p:nvSpPr>
        <p:spPr>
          <a:xfrm>
            <a:off x="1189859" y="5641227"/>
            <a:ext cx="91956" cy="29837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62">
            <a:extLst>
              <a:ext uri="{FF2B5EF4-FFF2-40B4-BE49-F238E27FC236}">
                <a16:creationId xmlns:a16="http://schemas.microsoft.com/office/drawing/2014/main" id="{6A21CBC3-6B77-4806-A139-5DE80A404525}"/>
              </a:ext>
            </a:extLst>
          </p:cNvPr>
          <p:cNvSpPr/>
          <p:nvPr/>
        </p:nvSpPr>
        <p:spPr>
          <a:xfrm>
            <a:off x="1677504" y="5484114"/>
            <a:ext cx="91956" cy="8059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63">
            <a:extLst>
              <a:ext uri="{FF2B5EF4-FFF2-40B4-BE49-F238E27FC236}">
                <a16:creationId xmlns:a16="http://schemas.microsoft.com/office/drawing/2014/main" id="{243BD742-6946-41AE-9579-00373B68EC62}"/>
              </a:ext>
            </a:extLst>
          </p:cNvPr>
          <p:cNvSpPr/>
          <p:nvPr/>
        </p:nvSpPr>
        <p:spPr>
          <a:xfrm>
            <a:off x="1677503" y="6012858"/>
            <a:ext cx="91956" cy="27715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64">
            <a:extLst>
              <a:ext uri="{FF2B5EF4-FFF2-40B4-BE49-F238E27FC236}">
                <a16:creationId xmlns:a16="http://schemas.microsoft.com/office/drawing/2014/main" id="{CB9430C0-3F05-489B-9893-DCCAFE079AB0}"/>
              </a:ext>
            </a:extLst>
          </p:cNvPr>
          <p:cNvSpPr/>
          <p:nvPr/>
        </p:nvSpPr>
        <p:spPr>
          <a:xfrm>
            <a:off x="1845426" y="5475340"/>
            <a:ext cx="91956" cy="80590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65">
            <a:extLst>
              <a:ext uri="{FF2B5EF4-FFF2-40B4-BE49-F238E27FC236}">
                <a16:creationId xmlns:a16="http://schemas.microsoft.com/office/drawing/2014/main" id="{C520C0AC-09FE-4294-8C10-3281A72CEA87}"/>
              </a:ext>
            </a:extLst>
          </p:cNvPr>
          <p:cNvSpPr/>
          <p:nvPr/>
        </p:nvSpPr>
        <p:spPr>
          <a:xfrm>
            <a:off x="1846479" y="6103367"/>
            <a:ext cx="91956" cy="1778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66">
            <a:extLst>
              <a:ext uri="{FF2B5EF4-FFF2-40B4-BE49-F238E27FC236}">
                <a16:creationId xmlns:a16="http://schemas.microsoft.com/office/drawing/2014/main" id="{3D2A5066-B0D7-4575-BC0E-168CEE1712E7}"/>
              </a:ext>
            </a:extLst>
          </p:cNvPr>
          <p:cNvSpPr/>
          <p:nvPr/>
        </p:nvSpPr>
        <p:spPr>
          <a:xfrm>
            <a:off x="2320911" y="5142474"/>
            <a:ext cx="91956" cy="80590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67">
            <a:extLst>
              <a:ext uri="{FF2B5EF4-FFF2-40B4-BE49-F238E27FC236}">
                <a16:creationId xmlns:a16="http://schemas.microsoft.com/office/drawing/2014/main" id="{030CBD5E-0034-4494-967E-79DF6C83764E}"/>
              </a:ext>
            </a:extLst>
          </p:cNvPr>
          <p:cNvSpPr/>
          <p:nvPr/>
        </p:nvSpPr>
        <p:spPr>
          <a:xfrm>
            <a:off x="2320909" y="5671218"/>
            <a:ext cx="91956" cy="277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68">
            <a:extLst>
              <a:ext uri="{FF2B5EF4-FFF2-40B4-BE49-F238E27FC236}">
                <a16:creationId xmlns:a16="http://schemas.microsoft.com/office/drawing/2014/main" id="{E8A532AC-6F31-4556-A643-A22E550E6AD6}"/>
              </a:ext>
            </a:extLst>
          </p:cNvPr>
          <p:cNvSpPr/>
          <p:nvPr/>
        </p:nvSpPr>
        <p:spPr>
          <a:xfrm>
            <a:off x="2488834" y="5133700"/>
            <a:ext cx="91956" cy="8059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69">
            <a:extLst>
              <a:ext uri="{FF2B5EF4-FFF2-40B4-BE49-F238E27FC236}">
                <a16:creationId xmlns:a16="http://schemas.microsoft.com/office/drawing/2014/main" id="{291080C2-BB1D-47FC-B171-97622BCEB263}"/>
              </a:ext>
            </a:extLst>
          </p:cNvPr>
          <p:cNvSpPr/>
          <p:nvPr/>
        </p:nvSpPr>
        <p:spPr>
          <a:xfrm>
            <a:off x="2488832" y="5548719"/>
            <a:ext cx="91956" cy="1778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70">
            <a:extLst>
              <a:ext uri="{FF2B5EF4-FFF2-40B4-BE49-F238E27FC236}">
                <a16:creationId xmlns:a16="http://schemas.microsoft.com/office/drawing/2014/main" id="{C7C92FB4-4683-4F0E-A4A9-178FA274E0B5}"/>
              </a:ext>
            </a:extLst>
          </p:cNvPr>
          <p:cNvSpPr/>
          <p:nvPr/>
        </p:nvSpPr>
        <p:spPr>
          <a:xfrm>
            <a:off x="2916955" y="5484117"/>
            <a:ext cx="91956" cy="80590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71">
            <a:extLst>
              <a:ext uri="{FF2B5EF4-FFF2-40B4-BE49-F238E27FC236}">
                <a16:creationId xmlns:a16="http://schemas.microsoft.com/office/drawing/2014/main" id="{826085D2-29B0-4D23-8150-A2E99A411132}"/>
              </a:ext>
            </a:extLst>
          </p:cNvPr>
          <p:cNvSpPr/>
          <p:nvPr/>
        </p:nvSpPr>
        <p:spPr>
          <a:xfrm>
            <a:off x="2916956" y="5714484"/>
            <a:ext cx="91956" cy="277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72">
            <a:extLst>
              <a:ext uri="{FF2B5EF4-FFF2-40B4-BE49-F238E27FC236}">
                <a16:creationId xmlns:a16="http://schemas.microsoft.com/office/drawing/2014/main" id="{D70D21A6-881B-467F-9975-316249FD917E}"/>
              </a:ext>
            </a:extLst>
          </p:cNvPr>
          <p:cNvSpPr/>
          <p:nvPr/>
        </p:nvSpPr>
        <p:spPr>
          <a:xfrm>
            <a:off x="3072713" y="5475345"/>
            <a:ext cx="91956" cy="80590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73">
            <a:extLst>
              <a:ext uri="{FF2B5EF4-FFF2-40B4-BE49-F238E27FC236}">
                <a16:creationId xmlns:a16="http://schemas.microsoft.com/office/drawing/2014/main" id="{338A26FD-400E-4277-8EF4-68D3FDEE4CCC}"/>
              </a:ext>
            </a:extLst>
          </p:cNvPr>
          <p:cNvSpPr/>
          <p:nvPr/>
        </p:nvSpPr>
        <p:spPr>
          <a:xfrm>
            <a:off x="3073773" y="5982882"/>
            <a:ext cx="91956" cy="2983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F4BC4DFD-BABA-4AD8-BD98-8AB57B485034}"/>
              </a:ext>
            </a:extLst>
          </p:cNvPr>
          <p:cNvPicPr>
            <a:picLocks noChangeAspect="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864134" y="1141835"/>
            <a:ext cx="1049613" cy="379446"/>
          </a:xfrm>
          <a:prstGeom prst="rect">
            <a:avLst/>
          </a:prstGeom>
        </p:spPr>
      </p:pic>
      <p:pic>
        <p:nvPicPr>
          <p:cNvPr id="51" name="図 50">
            <a:extLst>
              <a:ext uri="{FF2B5EF4-FFF2-40B4-BE49-F238E27FC236}">
                <a16:creationId xmlns:a16="http://schemas.microsoft.com/office/drawing/2014/main" id="{04D4674F-3709-4795-B066-9B4FD8987D1A}"/>
              </a:ext>
            </a:extLst>
          </p:cNvPr>
          <p:cNvPicPr>
            <a:picLocks noChangeAspect="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2319931" y="1145263"/>
            <a:ext cx="1049613" cy="379446"/>
          </a:xfrm>
          <a:prstGeom prst="rect">
            <a:avLst/>
          </a:prstGeom>
        </p:spPr>
      </p:pic>
      <p:sp>
        <p:nvSpPr>
          <p:cNvPr id="52" name="角丸四角形 3">
            <a:extLst>
              <a:ext uri="{FF2B5EF4-FFF2-40B4-BE49-F238E27FC236}">
                <a16:creationId xmlns:a16="http://schemas.microsoft.com/office/drawing/2014/main" id="{9DEA33F8-B033-44A9-B48F-47ED237876DE}"/>
              </a:ext>
            </a:extLst>
          </p:cNvPr>
          <p:cNvSpPr/>
          <p:nvPr/>
        </p:nvSpPr>
        <p:spPr>
          <a:xfrm>
            <a:off x="1251377" y="1392383"/>
            <a:ext cx="74026" cy="648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4">
            <a:extLst>
              <a:ext uri="{FF2B5EF4-FFF2-40B4-BE49-F238E27FC236}">
                <a16:creationId xmlns:a16="http://schemas.microsoft.com/office/drawing/2014/main" id="{26FCDCAE-521B-4CB9-B04F-DA65EB9D9E87}"/>
              </a:ext>
            </a:extLst>
          </p:cNvPr>
          <p:cNvSpPr/>
          <p:nvPr/>
        </p:nvSpPr>
        <p:spPr>
          <a:xfrm>
            <a:off x="1392026" y="1392383"/>
            <a:ext cx="74026" cy="6487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7">
            <a:extLst>
              <a:ext uri="{FF2B5EF4-FFF2-40B4-BE49-F238E27FC236}">
                <a16:creationId xmlns:a16="http://schemas.microsoft.com/office/drawing/2014/main" id="{C227B7D2-EC9D-4660-9DDC-09E6D2189C17}"/>
              </a:ext>
            </a:extLst>
          </p:cNvPr>
          <p:cNvSpPr/>
          <p:nvPr/>
        </p:nvSpPr>
        <p:spPr>
          <a:xfrm>
            <a:off x="2706842" y="1392383"/>
            <a:ext cx="74026" cy="6487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8">
            <a:extLst>
              <a:ext uri="{FF2B5EF4-FFF2-40B4-BE49-F238E27FC236}">
                <a16:creationId xmlns:a16="http://schemas.microsoft.com/office/drawing/2014/main" id="{6F668E01-A6DC-436B-BDF0-35477FE23D7C}"/>
              </a:ext>
            </a:extLst>
          </p:cNvPr>
          <p:cNvSpPr/>
          <p:nvPr/>
        </p:nvSpPr>
        <p:spPr>
          <a:xfrm>
            <a:off x="2847491" y="1392383"/>
            <a:ext cx="74026" cy="64876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53C558F5-F408-48D0-9FF7-F7FBE0EB1A13}"/>
              </a:ext>
            </a:extLst>
          </p:cNvPr>
          <p:cNvSpPr txBox="1"/>
          <p:nvPr/>
        </p:nvSpPr>
        <p:spPr>
          <a:xfrm>
            <a:off x="793034" y="996820"/>
            <a:ext cx="415498" cy="369332"/>
          </a:xfrm>
          <a:prstGeom prst="rect">
            <a:avLst/>
          </a:prstGeom>
          <a:noFill/>
        </p:spPr>
        <p:txBody>
          <a:bodyPr wrap="square" rtlCol="0">
            <a:spAutoFit/>
          </a:bodyPr>
          <a:lstStyle/>
          <a:p>
            <a:r>
              <a:rPr kumimoji="1" lang="ja-JP" altLang="en-US" dirty="0"/>
              <a:t>♂</a:t>
            </a:r>
          </a:p>
        </p:txBody>
      </p:sp>
      <p:sp>
        <p:nvSpPr>
          <p:cNvPr id="57" name="テキスト ボックス 56">
            <a:extLst>
              <a:ext uri="{FF2B5EF4-FFF2-40B4-BE49-F238E27FC236}">
                <a16:creationId xmlns:a16="http://schemas.microsoft.com/office/drawing/2014/main" id="{67C61D84-EDD0-4DD3-BBF5-27601C184DB6}"/>
              </a:ext>
            </a:extLst>
          </p:cNvPr>
          <p:cNvSpPr txBox="1"/>
          <p:nvPr/>
        </p:nvSpPr>
        <p:spPr>
          <a:xfrm>
            <a:off x="2180042" y="996820"/>
            <a:ext cx="415498" cy="369332"/>
          </a:xfrm>
          <a:prstGeom prst="rect">
            <a:avLst/>
          </a:prstGeom>
          <a:noFill/>
        </p:spPr>
        <p:txBody>
          <a:bodyPr wrap="square" rtlCol="0">
            <a:spAutoFit/>
          </a:bodyPr>
          <a:lstStyle/>
          <a:p>
            <a:r>
              <a:rPr kumimoji="1" lang="ja-JP" altLang="en-US" dirty="0"/>
              <a:t>♀</a:t>
            </a:r>
          </a:p>
        </p:txBody>
      </p:sp>
      <p:grpSp>
        <p:nvGrpSpPr>
          <p:cNvPr id="58" name="グループ化 57">
            <a:extLst>
              <a:ext uri="{FF2B5EF4-FFF2-40B4-BE49-F238E27FC236}">
                <a16:creationId xmlns:a16="http://schemas.microsoft.com/office/drawing/2014/main" id="{2D1089EF-528F-4EE9-96AD-1C019A22AF67}"/>
              </a:ext>
            </a:extLst>
          </p:cNvPr>
          <p:cNvGrpSpPr/>
          <p:nvPr/>
        </p:nvGrpSpPr>
        <p:grpSpPr>
          <a:xfrm>
            <a:off x="666820" y="4679787"/>
            <a:ext cx="972650" cy="387474"/>
            <a:chOff x="741844" y="3265861"/>
            <a:chExt cx="1049613" cy="383712"/>
          </a:xfrm>
        </p:grpSpPr>
        <p:pic>
          <p:nvPicPr>
            <p:cNvPr id="59" name="図 58">
              <a:extLst>
                <a:ext uri="{FF2B5EF4-FFF2-40B4-BE49-F238E27FC236}">
                  <a16:creationId xmlns:a16="http://schemas.microsoft.com/office/drawing/2014/main" id="{EA3B0BF4-76E9-419D-9164-FF8E933B680A}"/>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60" name="図 59">
              <a:extLst>
                <a:ext uri="{FF2B5EF4-FFF2-40B4-BE49-F238E27FC236}">
                  <a16:creationId xmlns:a16="http://schemas.microsoft.com/office/drawing/2014/main" id="{7FEE6028-541A-40D9-8D7F-C8F27C4B8316}"/>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sp>
        <p:nvSpPr>
          <p:cNvPr id="65" name="テキスト ボックス 64">
            <a:extLst>
              <a:ext uri="{FF2B5EF4-FFF2-40B4-BE49-F238E27FC236}">
                <a16:creationId xmlns:a16="http://schemas.microsoft.com/office/drawing/2014/main" id="{10B36738-A221-4C8E-B800-F376518174D4}"/>
              </a:ext>
            </a:extLst>
          </p:cNvPr>
          <p:cNvSpPr txBox="1"/>
          <p:nvPr/>
        </p:nvSpPr>
        <p:spPr>
          <a:xfrm>
            <a:off x="171060" y="767972"/>
            <a:ext cx="407484" cy="369332"/>
          </a:xfrm>
          <a:prstGeom prst="rect">
            <a:avLst/>
          </a:prstGeom>
          <a:noFill/>
        </p:spPr>
        <p:txBody>
          <a:bodyPr wrap="none" rtlCol="0">
            <a:spAutoFit/>
          </a:bodyPr>
          <a:lstStyle/>
          <a:p>
            <a:r>
              <a:rPr kumimoji="1" lang="en-US" altLang="ja-JP" dirty="0"/>
              <a:t>F0</a:t>
            </a:r>
            <a:endParaRPr kumimoji="1" lang="ja-JP" altLang="en-US" dirty="0"/>
          </a:p>
        </p:txBody>
      </p:sp>
      <p:sp>
        <p:nvSpPr>
          <p:cNvPr id="66" name="テキスト ボックス 65">
            <a:extLst>
              <a:ext uri="{FF2B5EF4-FFF2-40B4-BE49-F238E27FC236}">
                <a16:creationId xmlns:a16="http://schemas.microsoft.com/office/drawing/2014/main" id="{231F5D38-7A37-43C9-A86E-7FAF73A979A4}"/>
              </a:ext>
            </a:extLst>
          </p:cNvPr>
          <p:cNvSpPr txBox="1"/>
          <p:nvPr/>
        </p:nvSpPr>
        <p:spPr>
          <a:xfrm>
            <a:off x="4924758" y="1394819"/>
            <a:ext cx="330540" cy="646331"/>
          </a:xfrm>
          <a:prstGeom prst="rect">
            <a:avLst/>
          </a:prstGeom>
          <a:noFill/>
        </p:spPr>
        <p:txBody>
          <a:bodyPr wrap="none" rtlCol="0">
            <a:spAutoFit/>
          </a:bodyPr>
          <a:lstStyle/>
          <a:p>
            <a:r>
              <a:rPr kumimoji="1" lang="en-US" altLang="ja-JP" dirty="0"/>
              <a:t>A</a:t>
            </a:r>
          </a:p>
          <a:p>
            <a:r>
              <a:rPr kumimoji="1" lang="en-US" altLang="ja-JP" dirty="0"/>
              <a:t>G</a:t>
            </a:r>
            <a:endParaRPr kumimoji="1" lang="ja-JP" altLang="en-US" dirty="0"/>
          </a:p>
        </p:txBody>
      </p:sp>
      <p:sp>
        <p:nvSpPr>
          <p:cNvPr id="70" name="テキスト ボックス 69">
            <a:extLst>
              <a:ext uri="{FF2B5EF4-FFF2-40B4-BE49-F238E27FC236}">
                <a16:creationId xmlns:a16="http://schemas.microsoft.com/office/drawing/2014/main" id="{DD9977A4-EA01-4CF9-A698-293D8D5B4FE7}"/>
              </a:ext>
            </a:extLst>
          </p:cNvPr>
          <p:cNvSpPr txBox="1"/>
          <p:nvPr/>
        </p:nvSpPr>
        <p:spPr>
          <a:xfrm>
            <a:off x="6352571" y="1394819"/>
            <a:ext cx="317716" cy="646331"/>
          </a:xfrm>
          <a:prstGeom prst="rect">
            <a:avLst/>
          </a:prstGeom>
          <a:noFill/>
        </p:spPr>
        <p:txBody>
          <a:bodyPr wrap="none" rtlCol="0">
            <a:spAutoFit/>
          </a:bodyPr>
          <a:lstStyle/>
          <a:p>
            <a:r>
              <a:rPr kumimoji="1" lang="en-US" altLang="ja-JP" dirty="0"/>
              <a:t>A</a:t>
            </a:r>
          </a:p>
          <a:p>
            <a:r>
              <a:rPr kumimoji="1" lang="en-US" altLang="ja-JP" dirty="0"/>
              <a:t>A</a:t>
            </a:r>
            <a:endParaRPr kumimoji="1" lang="ja-JP" altLang="en-US" dirty="0"/>
          </a:p>
        </p:txBody>
      </p:sp>
      <p:sp>
        <p:nvSpPr>
          <p:cNvPr id="73" name="テキスト ボックス 72">
            <a:extLst>
              <a:ext uri="{FF2B5EF4-FFF2-40B4-BE49-F238E27FC236}">
                <a16:creationId xmlns:a16="http://schemas.microsoft.com/office/drawing/2014/main" id="{7313FE74-A193-4540-95F7-C187C2A7643D}"/>
              </a:ext>
            </a:extLst>
          </p:cNvPr>
          <p:cNvSpPr txBox="1"/>
          <p:nvPr/>
        </p:nvSpPr>
        <p:spPr>
          <a:xfrm>
            <a:off x="6629777" y="3842048"/>
            <a:ext cx="330540" cy="646331"/>
          </a:xfrm>
          <a:prstGeom prst="rect">
            <a:avLst/>
          </a:prstGeom>
          <a:noFill/>
        </p:spPr>
        <p:txBody>
          <a:bodyPr wrap="none" rtlCol="0">
            <a:spAutoFit/>
          </a:bodyPr>
          <a:lstStyle/>
          <a:p>
            <a:r>
              <a:rPr kumimoji="1" lang="en-US" altLang="ja-JP" dirty="0"/>
              <a:t>G</a:t>
            </a:r>
          </a:p>
          <a:p>
            <a:r>
              <a:rPr kumimoji="1" lang="en-US" altLang="ja-JP" dirty="0"/>
              <a:t>G</a:t>
            </a:r>
            <a:endParaRPr kumimoji="1" lang="ja-JP" altLang="en-US" dirty="0"/>
          </a:p>
        </p:txBody>
      </p:sp>
      <p:sp>
        <p:nvSpPr>
          <p:cNvPr id="76" name="テキスト ボックス 75">
            <a:extLst>
              <a:ext uri="{FF2B5EF4-FFF2-40B4-BE49-F238E27FC236}">
                <a16:creationId xmlns:a16="http://schemas.microsoft.com/office/drawing/2014/main" id="{51814854-438E-4E52-B52E-58DDEBD9CE2B}"/>
              </a:ext>
            </a:extLst>
          </p:cNvPr>
          <p:cNvSpPr txBox="1"/>
          <p:nvPr/>
        </p:nvSpPr>
        <p:spPr>
          <a:xfrm>
            <a:off x="4571587" y="3842048"/>
            <a:ext cx="317716" cy="646331"/>
          </a:xfrm>
          <a:prstGeom prst="rect">
            <a:avLst/>
          </a:prstGeom>
          <a:noFill/>
        </p:spPr>
        <p:txBody>
          <a:bodyPr wrap="none" rtlCol="0">
            <a:spAutoFit/>
          </a:bodyPr>
          <a:lstStyle/>
          <a:p>
            <a:r>
              <a:rPr kumimoji="1" lang="en-US" altLang="ja-JP" dirty="0"/>
              <a:t>A</a:t>
            </a:r>
          </a:p>
          <a:p>
            <a:r>
              <a:rPr kumimoji="1" lang="en-US" altLang="ja-JP" dirty="0"/>
              <a:t>A</a:t>
            </a:r>
            <a:endParaRPr kumimoji="1" lang="ja-JP" altLang="en-US" dirty="0"/>
          </a:p>
        </p:txBody>
      </p:sp>
      <p:sp>
        <p:nvSpPr>
          <p:cNvPr id="79" name="テキスト ボックス 78">
            <a:extLst>
              <a:ext uri="{FF2B5EF4-FFF2-40B4-BE49-F238E27FC236}">
                <a16:creationId xmlns:a16="http://schemas.microsoft.com/office/drawing/2014/main" id="{7F8A7ED7-380C-44B2-8DC1-CF74F228A90E}"/>
              </a:ext>
            </a:extLst>
          </p:cNvPr>
          <p:cNvSpPr txBox="1"/>
          <p:nvPr/>
        </p:nvSpPr>
        <p:spPr>
          <a:xfrm>
            <a:off x="5597476" y="3842048"/>
            <a:ext cx="330540" cy="646331"/>
          </a:xfrm>
          <a:prstGeom prst="rect">
            <a:avLst/>
          </a:prstGeom>
          <a:noFill/>
        </p:spPr>
        <p:txBody>
          <a:bodyPr wrap="none" rtlCol="0">
            <a:spAutoFit/>
          </a:bodyPr>
          <a:lstStyle/>
          <a:p>
            <a:r>
              <a:rPr kumimoji="1" lang="en-US" altLang="ja-JP" dirty="0"/>
              <a:t>G</a:t>
            </a:r>
          </a:p>
          <a:p>
            <a:r>
              <a:rPr kumimoji="1" lang="en-US" altLang="ja-JP" dirty="0"/>
              <a:t>A</a:t>
            </a:r>
            <a:endParaRPr kumimoji="1" lang="ja-JP" altLang="en-US" dirty="0"/>
          </a:p>
        </p:txBody>
      </p:sp>
      <p:grpSp>
        <p:nvGrpSpPr>
          <p:cNvPr id="84" name="グループ化 83">
            <a:extLst>
              <a:ext uri="{FF2B5EF4-FFF2-40B4-BE49-F238E27FC236}">
                <a16:creationId xmlns:a16="http://schemas.microsoft.com/office/drawing/2014/main" id="{6CB587D3-26F9-49E4-9527-5C2FED7944B0}"/>
              </a:ext>
            </a:extLst>
          </p:cNvPr>
          <p:cNvGrpSpPr/>
          <p:nvPr/>
        </p:nvGrpSpPr>
        <p:grpSpPr>
          <a:xfrm>
            <a:off x="1336807" y="5081464"/>
            <a:ext cx="972650" cy="387474"/>
            <a:chOff x="741844" y="3265861"/>
            <a:chExt cx="1049613" cy="383712"/>
          </a:xfrm>
        </p:grpSpPr>
        <p:pic>
          <p:nvPicPr>
            <p:cNvPr id="85" name="図 84">
              <a:extLst>
                <a:ext uri="{FF2B5EF4-FFF2-40B4-BE49-F238E27FC236}">
                  <a16:creationId xmlns:a16="http://schemas.microsoft.com/office/drawing/2014/main" id="{5D1E414A-05CD-476F-8812-CE221075E1B5}"/>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86" name="図 85">
              <a:extLst>
                <a:ext uri="{FF2B5EF4-FFF2-40B4-BE49-F238E27FC236}">
                  <a16:creationId xmlns:a16="http://schemas.microsoft.com/office/drawing/2014/main" id="{166C958C-11BD-4164-92CD-D27B91CAD240}"/>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87" name="グループ化 86">
            <a:extLst>
              <a:ext uri="{FF2B5EF4-FFF2-40B4-BE49-F238E27FC236}">
                <a16:creationId xmlns:a16="http://schemas.microsoft.com/office/drawing/2014/main" id="{6EFCC06C-AC9B-41C3-8424-B152AE72A55E}"/>
              </a:ext>
            </a:extLst>
          </p:cNvPr>
          <p:cNvGrpSpPr/>
          <p:nvPr/>
        </p:nvGrpSpPr>
        <p:grpSpPr>
          <a:xfrm>
            <a:off x="1990283" y="4698298"/>
            <a:ext cx="972650" cy="387474"/>
            <a:chOff x="741844" y="3265861"/>
            <a:chExt cx="1049613" cy="383712"/>
          </a:xfrm>
        </p:grpSpPr>
        <p:pic>
          <p:nvPicPr>
            <p:cNvPr id="88" name="図 87">
              <a:extLst>
                <a:ext uri="{FF2B5EF4-FFF2-40B4-BE49-F238E27FC236}">
                  <a16:creationId xmlns:a16="http://schemas.microsoft.com/office/drawing/2014/main" id="{D070B8DE-C984-466D-8C29-848AF6382FDB}"/>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89" name="図 88">
              <a:extLst>
                <a:ext uri="{FF2B5EF4-FFF2-40B4-BE49-F238E27FC236}">
                  <a16:creationId xmlns:a16="http://schemas.microsoft.com/office/drawing/2014/main" id="{5EABAEBE-81C4-4D2F-92D1-FDC8F849DBB1}"/>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grpSp>
        <p:nvGrpSpPr>
          <p:cNvPr id="90" name="グループ化 89">
            <a:extLst>
              <a:ext uri="{FF2B5EF4-FFF2-40B4-BE49-F238E27FC236}">
                <a16:creationId xmlns:a16="http://schemas.microsoft.com/office/drawing/2014/main" id="{0DA4908D-2FF9-4A7B-B350-568F6F01C531}"/>
              </a:ext>
            </a:extLst>
          </p:cNvPr>
          <p:cNvGrpSpPr/>
          <p:nvPr/>
        </p:nvGrpSpPr>
        <p:grpSpPr>
          <a:xfrm>
            <a:off x="2620417" y="5071176"/>
            <a:ext cx="972650" cy="387474"/>
            <a:chOff x="741844" y="3265861"/>
            <a:chExt cx="1049613" cy="383712"/>
          </a:xfrm>
        </p:grpSpPr>
        <p:pic>
          <p:nvPicPr>
            <p:cNvPr id="91" name="図 90">
              <a:extLst>
                <a:ext uri="{FF2B5EF4-FFF2-40B4-BE49-F238E27FC236}">
                  <a16:creationId xmlns:a16="http://schemas.microsoft.com/office/drawing/2014/main" id="{CC1FE1E6-8FA3-4452-ADC8-B5E59ED61B61}"/>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797" t="33577" r="4797" b="33740"/>
            <a:stretch/>
          </p:blipFill>
          <p:spPr>
            <a:xfrm flipH="1">
              <a:off x="741844" y="3265861"/>
              <a:ext cx="1049613" cy="379446"/>
            </a:xfrm>
            <a:prstGeom prst="rect">
              <a:avLst/>
            </a:prstGeom>
          </p:spPr>
        </p:pic>
        <p:pic>
          <p:nvPicPr>
            <p:cNvPr id="92" name="図 91">
              <a:extLst>
                <a:ext uri="{FF2B5EF4-FFF2-40B4-BE49-F238E27FC236}">
                  <a16:creationId xmlns:a16="http://schemas.microsoft.com/office/drawing/2014/main" id="{B83320DD-FD09-4106-B226-BBD7C8039202}"/>
                </a:ext>
              </a:extLst>
            </p:cNvPr>
            <p:cNvPicPr>
              <a:picLocks noChangeAspect="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4797" t="33577" r="48042" b="33740"/>
            <a:stretch/>
          </p:blipFill>
          <p:spPr>
            <a:xfrm flipH="1">
              <a:off x="1243913" y="3270127"/>
              <a:ext cx="547542" cy="379446"/>
            </a:xfrm>
            <a:prstGeom prst="rect">
              <a:avLst/>
            </a:prstGeom>
          </p:spPr>
        </p:pic>
      </p:grpSp>
      <p:sp>
        <p:nvSpPr>
          <p:cNvPr id="93" name="テキスト ボックス 92">
            <a:extLst>
              <a:ext uri="{FF2B5EF4-FFF2-40B4-BE49-F238E27FC236}">
                <a16:creationId xmlns:a16="http://schemas.microsoft.com/office/drawing/2014/main" id="{8235C048-6C14-4EC4-873B-238CD46A097B}"/>
              </a:ext>
            </a:extLst>
          </p:cNvPr>
          <p:cNvSpPr txBox="1"/>
          <p:nvPr/>
        </p:nvSpPr>
        <p:spPr>
          <a:xfrm>
            <a:off x="171060" y="4520549"/>
            <a:ext cx="407484" cy="369332"/>
          </a:xfrm>
          <a:prstGeom prst="rect">
            <a:avLst/>
          </a:prstGeom>
          <a:noFill/>
        </p:spPr>
        <p:txBody>
          <a:bodyPr wrap="none" rtlCol="0">
            <a:spAutoFit/>
          </a:bodyPr>
          <a:lstStyle/>
          <a:p>
            <a:r>
              <a:rPr kumimoji="1" lang="en-US" altLang="ja-JP" dirty="0"/>
              <a:t>F1</a:t>
            </a:r>
            <a:endParaRPr kumimoji="1" lang="ja-JP" altLang="en-US" dirty="0"/>
          </a:p>
        </p:txBody>
      </p:sp>
      <p:sp>
        <p:nvSpPr>
          <p:cNvPr id="105" name="下矢印 386">
            <a:extLst>
              <a:ext uri="{FF2B5EF4-FFF2-40B4-BE49-F238E27FC236}">
                <a16:creationId xmlns:a16="http://schemas.microsoft.com/office/drawing/2014/main" id="{08E30F65-9B19-4177-92FB-AFC07A786C6D}"/>
              </a:ext>
            </a:extLst>
          </p:cNvPr>
          <p:cNvSpPr/>
          <p:nvPr/>
        </p:nvSpPr>
        <p:spPr>
          <a:xfrm>
            <a:off x="1850416" y="2195207"/>
            <a:ext cx="407370" cy="356597"/>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641FA297-E099-45F1-A5A1-1D96B7B61141}"/>
              </a:ext>
            </a:extLst>
          </p:cNvPr>
          <p:cNvSpPr txBox="1"/>
          <p:nvPr/>
        </p:nvSpPr>
        <p:spPr>
          <a:xfrm>
            <a:off x="633557" y="2403867"/>
            <a:ext cx="646331" cy="369332"/>
          </a:xfrm>
          <a:prstGeom prst="rect">
            <a:avLst/>
          </a:prstGeom>
          <a:noFill/>
        </p:spPr>
        <p:txBody>
          <a:bodyPr wrap="none" rtlCol="0">
            <a:spAutoFit/>
          </a:bodyPr>
          <a:lstStyle/>
          <a:p>
            <a:r>
              <a:rPr kumimoji="1" lang="ja-JP" altLang="en-US" dirty="0"/>
              <a:t>精子</a:t>
            </a:r>
          </a:p>
        </p:txBody>
      </p:sp>
      <p:sp>
        <p:nvSpPr>
          <p:cNvPr id="107" name="テキスト ボックス 106">
            <a:extLst>
              <a:ext uri="{FF2B5EF4-FFF2-40B4-BE49-F238E27FC236}">
                <a16:creationId xmlns:a16="http://schemas.microsoft.com/office/drawing/2014/main" id="{27C6929C-7FCA-42E7-BD2D-F620E0F2E649}"/>
              </a:ext>
            </a:extLst>
          </p:cNvPr>
          <p:cNvSpPr txBox="1"/>
          <p:nvPr/>
        </p:nvSpPr>
        <p:spPr>
          <a:xfrm>
            <a:off x="2982395" y="2403867"/>
            <a:ext cx="646331" cy="369332"/>
          </a:xfrm>
          <a:prstGeom prst="rect">
            <a:avLst/>
          </a:prstGeom>
          <a:noFill/>
        </p:spPr>
        <p:txBody>
          <a:bodyPr wrap="none" rtlCol="0">
            <a:spAutoFit/>
          </a:bodyPr>
          <a:lstStyle/>
          <a:p>
            <a:r>
              <a:rPr kumimoji="1" lang="ja-JP" altLang="en-US" dirty="0"/>
              <a:t>卵子</a:t>
            </a:r>
          </a:p>
        </p:txBody>
      </p:sp>
      <p:sp>
        <p:nvSpPr>
          <p:cNvPr id="108" name="テキスト ボックス 107">
            <a:extLst>
              <a:ext uri="{FF2B5EF4-FFF2-40B4-BE49-F238E27FC236}">
                <a16:creationId xmlns:a16="http://schemas.microsoft.com/office/drawing/2014/main" id="{9E7DAC01-6B41-432D-931D-47768D00DE39}"/>
              </a:ext>
            </a:extLst>
          </p:cNvPr>
          <p:cNvSpPr txBox="1"/>
          <p:nvPr/>
        </p:nvSpPr>
        <p:spPr>
          <a:xfrm>
            <a:off x="4330869" y="767972"/>
            <a:ext cx="2023311" cy="369332"/>
          </a:xfrm>
          <a:prstGeom prst="rect">
            <a:avLst/>
          </a:prstGeom>
          <a:noFill/>
        </p:spPr>
        <p:txBody>
          <a:bodyPr wrap="none" rtlCol="0">
            <a:spAutoFit/>
          </a:bodyPr>
          <a:lstStyle/>
          <a:p>
            <a:r>
              <a:rPr kumimoji="1" lang="en-US" altLang="ja-JP" dirty="0"/>
              <a:t>F0</a:t>
            </a:r>
            <a:r>
              <a:rPr kumimoji="1" lang="ja-JP" altLang="en-US" dirty="0"/>
              <a:t>のジェノタイプ</a:t>
            </a:r>
          </a:p>
        </p:txBody>
      </p:sp>
      <p:sp>
        <p:nvSpPr>
          <p:cNvPr id="109" name="テキスト ボックス 108">
            <a:extLst>
              <a:ext uri="{FF2B5EF4-FFF2-40B4-BE49-F238E27FC236}">
                <a16:creationId xmlns:a16="http://schemas.microsoft.com/office/drawing/2014/main" id="{AE7613F0-EF42-478D-9059-830A45D00B88}"/>
              </a:ext>
            </a:extLst>
          </p:cNvPr>
          <p:cNvSpPr txBox="1"/>
          <p:nvPr/>
        </p:nvSpPr>
        <p:spPr>
          <a:xfrm>
            <a:off x="4330869" y="3133025"/>
            <a:ext cx="3858749" cy="646331"/>
          </a:xfrm>
          <a:prstGeom prst="rect">
            <a:avLst/>
          </a:prstGeom>
          <a:noFill/>
        </p:spPr>
        <p:txBody>
          <a:bodyPr wrap="none" rtlCol="0">
            <a:spAutoFit/>
          </a:bodyPr>
          <a:lstStyle/>
          <a:p>
            <a:r>
              <a:rPr kumimoji="1" lang="en-US" altLang="ja-JP" dirty="0"/>
              <a:t>F1</a:t>
            </a:r>
            <a:r>
              <a:rPr kumimoji="1" lang="ja-JP" altLang="en-US" dirty="0"/>
              <a:t>のジェノタイプ</a:t>
            </a:r>
            <a:endParaRPr kumimoji="1" lang="en-US" altLang="ja-JP" dirty="0"/>
          </a:p>
          <a:p>
            <a:r>
              <a:rPr kumimoji="1" lang="ja-JP" altLang="en-US" dirty="0"/>
              <a:t> 個体①　 個体②　 個体③　 個体④</a:t>
            </a:r>
          </a:p>
        </p:txBody>
      </p:sp>
      <p:sp>
        <p:nvSpPr>
          <p:cNvPr id="110" name="正方形/長方形 109">
            <a:extLst>
              <a:ext uri="{FF2B5EF4-FFF2-40B4-BE49-F238E27FC236}">
                <a16:creationId xmlns:a16="http://schemas.microsoft.com/office/drawing/2014/main" id="{A7F21495-1640-4A2F-B1C1-CC61EFC33BDE}"/>
              </a:ext>
            </a:extLst>
          </p:cNvPr>
          <p:cNvSpPr/>
          <p:nvPr/>
        </p:nvSpPr>
        <p:spPr>
          <a:xfrm>
            <a:off x="6260104" y="3842049"/>
            <a:ext cx="2039833" cy="755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C3A8CB60-44B1-4B14-A040-A59C5C39A8B0}"/>
              </a:ext>
            </a:extLst>
          </p:cNvPr>
          <p:cNvSpPr/>
          <p:nvPr/>
        </p:nvSpPr>
        <p:spPr>
          <a:xfrm>
            <a:off x="3272769" y="6389581"/>
            <a:ext cx="5724644"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ja-JP" altLang="en-US" dirty="0"/>
              <a:t>真の親子であれば、メンデルエラーは少なくなるはず</a:t>
            </a:r>
          </a:p>
        </p:txBody>
      </p:sp>
      <p:sp>
        <p:nvSpPr>
          <p:cNvPr id="112" name="テキスト ボックス 111">
            <a:extLst>
              <a:ext uri="{FF2B5EF4-FFF2-40B4-BE49-F238E27FC236}">
                <a16:creationId xmlns:a16="http://schemas.microsoft.com/office/drawing/2014/main" id="{75D0CC35-B4B8-4C6B-BEE8-87F9CA7CF51E}"/>
              </a:ext>
            </a:extLst>
          </p:cNvPr>
          <p:cNvSpPr txBox="1"/>
          <p:nvPr/>
        </p:nvSpPr>
        <p:spPr>
          <a:xfrm>
            <a:off x="4487056" y="1147541"/>
            <a:ext cx="415498" cy="369332"/>
          </a:xfrm>
          <a:prstGeom prst="rect">
            <a:avLst/>
          </a:prstGeom>
          <a:noFill/>
        </p:spPr>
        <p:txBody>
          <a:bodyPr wrap="square" rtlCol="0">
            <a:spAutoFit/>
          </a:bodyPr>
          <a:lstStyle/>
          <a:p>
            <a:r>
              <a:rPr kumimoji="1" lang="ja-JP" altLang="en-US" dirty="0"/>
              <a:t>♂</a:t>
            </a:r>
          </a:p>
        </p:txBody>
      </p:sp>
      <p:sp>
        <p:nvSpPr>
          <p:cNvPr id="113" name="テキスト ボックス 112">
            <a:extLst>
              <a:ext uri="{FF2B5EF4-FFF2-40B4-BE49-F238E27FC236}">
                <a16:creationId xmlns:a16="http://schemas.microsoft.com/office/drawing/2014/main" id="{4CE20700-771C-4447-8B06-E4FA397B4181}"/>
              </a:ext>
            </a:extLst>
          </p:cNvPr>
          <p:cNvSpPr txBox="1"/>
          <p:nvPr/>
        </p:nvSpPr>
        <p:spPr>
          <a:xfrm>
            <a:off x="5874064" y="1147541"/>
            <a:ext cx="415498" cy="369332"/>
          </a:xfrm>
          <a:prstGeom prst="rect">
            <a:avLst/>
          </a:prstGeom>
          <a:noFill/>
        </p:spPr>
        <p:txBody>
          <a:bodyPr wrap="square" rtlCol="0">
            <a:spAutoFit/>
          </a:bodyPr>
          <a:lstStyle/>
          <a:p>
            <a:r>
              <a:rPr kumimoji="1" lang="ja-JP" altLang="en-US" dirty="0"/>
              <a:t>♀</a:t>
            </a:r>
          </a:p>
        </p:txBody>
      </p:sp>
      <p:sp>
        <p:nvSpPr>
          <p:cNvPr id="114" name="正方形/長方形 113">
            <a:extLst>
              <a:ext uri="{FF2B5EF4-FFF2-40B4-BE49-F238E27FC236}">
                <a16:creationId xmlns:a16="http://schemas.microsoft.com/office/drawing/2014/main" id="{8C0F2037-680C-4769-8BA5-E232FF37FCF4}"/>
              </a:ext>
            </a:extLst>
          </p:cNvPr>
          <p:cNvSpPr/>
          <p:nvPr/>
        </p:nvSpPr>
        <p:spPr>
          <a:xfrm>
            <a:off x="5059116" y="4634277"/>
            <a:ext cx="457176"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r>
              <a:rPr lang="en-US" altLang="ja-JP" dirty="0"/>
              <a:t>OK</a:t>
            </a:r>
            <a:endParaRPr lang="ja-JP" altLang="en-US" dirty="0"/>
          </a:p>
        </p:txBody>
      </p:sp>
      <p:sp>
        <p:nvSpPr>
          <p:cNvPr id="115" name="右中かっこ 114">
            <a:extLst>
              <a:ext uri="{FF2B5EF4-FFF2-40B4-BE49-F238E27FC236}">
                <a16:creationId xmlns:a16="http://schemas.microsoft.com/office/drawing/2014/main" id="{F2230BF3-A241-4B40-BB02-71630871EA97}"/>
              </a:ext>
            </a:extLst>
          </p:cNvPr>
          <p:cNvSpPr/>
          <p:nvPr/>
        </p:nvSpPr>
        <p:spPr>
          <a:xfrm rot="5400000">
            <a:off x="5221304" y="3886158"/>
            <a:ext cx="110742" cy="130268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B16ABF92-E06B-424A-894E-5471A1770A98}"/>
              </a:ext>
            </a:extLst>
          </p:cNvPr>
          <p:cNvSpPr/>
          <p:nvPr/>
        </p:nvSpPr>
        <p:spPr>
          <a:xfrm>
            <a:off x="6004846" y="4634277"/>
            <a:ext cx="3230389" cy="20313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ja-JP" altLang="en-US" dirty="0"/>
              <a:t>　　          </a:t>
            </a:r>
            <a:r>
              <a:rPr lang="en-US" altLang="ja-JP" dirty="0"/>
              <a:t>NG</a:t>
            </a:r>
          </a:p>
          <a:p>
            <a:r>
              <a:rPr lang="ja-JP" altLang="en-US" dirty="0"/>
              <a:t>ジェノタイピングエラー、</a:t>
            </a:r>
            <a:endParaRPr lang="en-US" altLang="ja-JP" dirty="0"/>
          </a:p>
          <a:p>
            <a:r>
              <a:rPr lang="en-US" altLang="ja-JP" dirty="0"/>
              <a:t>de novo</a:t>
            </a:r>
            <a:r>
              <a:rPr lang="ja-JP" altLang="en-US" dirty="0"/>
              <a:t>突然変異、</a:t>
            </a:r>
            <a:endParaRPr lang="en-US" altLang="ja-JP" dirty="0"/>
          </a:p>
          <a:p>
            <a:r>
              <a:rPr lang="ja-JP" altLang="en-US" dirty="0"/>
              <a:t>サンプル取り違えを</a:t>
            </a:r>
            <a:endParaRPr lang="en-US" altLang="ja-JP" dirty="0"/>
          </a:p>
          <a:p>
            <a:r>
              <a:rPr lang="ja-JP" altLang="en-US" dirty="0"/>
              <a:t>原因とするメンデルエラー </a:t>
            </a:r>
            <a:r>
              <a:rPr lang="en-US" altLang="ja-JP" dirty="0"/>
              <a:t>(Mendelian error)</a:t>
            </a:r>
            <a:r>
              <a:rPr lang="ja-JP" altLang="en-US" dirty="0"/>
              <a:t>が考えられる</a:t>
            </a:r>
          </a:p>
          <a:p>
            <a:endParaRPr lang="ja-JP" altLang="en-US" dirty="0"/>
          </a:p>
        </p:txBody>
      </p:sp>
      <p:sp>
        <p:nvSpPr>
          <p:cNvPr id="94" name="十字形 93">
            <a:extLst>
              <a:ext uri="{FF2B5EF4-FFF2-40B4-BE49-F238E27FC236}">
                <a16:creationId xmlns:a16="http://schemas.microsoft.com/office/drawing/2014/main" id="{D27EE0C2-7E1C-4FBA-A399-FDF14D97BE6F}"/>
              </a:ext>
            </a:extLst>
          </p:cNvPr>
          <p:cNvSpPr/>
          <p:nvPr/>
        </p:nvSpPr>
        <p:spPr>
          <a:xfrm rot="2700000">
            <a:off x="5611752" y="1524584"/>
            <a:ext cx="384364" cy="384364"/>
          </a:xfrm>
          <a:prstGeom prst="plus">
            <a:avLst>
              <a:gd name="adj" fmla="val 4294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95" name="下矢印 386">
            <a:extLst>
              <a:ext uri="{FF2B5EF4-FFF2-40B4-BE49-F238E27FC236}">
                <a16:creationId xmlns:a16="http://schemas.microsoft.com/office/drawing/2014/main" id="{08936886-21EF-48A9-B51F-CE078EE84892}"/>
              </a:ext>
            </a:extLst>
          </p:cNvPr>
          <p:cNvSpPr/>
          <p:nvPr/>
        </p:nvSpPr>
        <p:spPr>
          <a:xfrm>
            <a:off x="5597476" y="2607371"/>
            <a:ext cx="407370" cy="356597"/>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cxnSp>
        <p:nvCxnSpPr>
          <p:cNvPr id="117" name="直線コネクタ 116">
            <a:extLst>
              <a:ext uri="{FF2B5EF4-FFF2-40B4-BE49-F238E27FC236}">
                <a16:creationId xmlns:a16="http://schemas.microsoft.com/office/drawing/2014/main" id="{88CBEDF1-97FE-4DAC-9145-C39086E660D5}"/>
              </a:ext>
            </a:extLst>
          </p:cNvPr>
          <p:cNvCxnSpPr>
            <a:cxnSpLocks/>
          </p:cNvCxnSpPr>
          <p:nvPr/>
        </p:nvCxnSpPr>
        <p:spPr>
          <a:xfrm>
            <a:off x="7420965" y="4016952"/>
            <a:ext cx="492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A59D9449-3462-43FD-884B-41E89B9BB0F0}"/>
              </a:ext>
            </a:extLst>
          </p:cNvPr>
          <p:cNvCxnSpPr>
            <a:cxnSpLocks/>
          </p:cNvCxnSpPr>
          <p:nvPr/>
        </p:nvCxnSpPr>
        <p:spPr>
          <a:xfrm>
            <a:off x="7420965" y="4302220"/>
            <a:ext cx="492907" cy="0"/>
          </a:xfrm>
          <a:prstGeom prst="line">
            <a:avLst/>
          </a:prstGeom>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C04CA694-73C6-4A81-98BD-7B62FDF8E54E}"/>
              </a:ext>
            </a:extLst>
          </p:cNvPr>
          <p:cNvSpPr txBox="1"/>
          <p:nvPr/>
        </p:nvSpPr>
        <p:spPr>
          <a:xfrm>
            <a:off x="7492356" y="3835411"/>
            <a:ext cx="317716" cy="646331"/>
          </a:xfrm>
          <a:prstGeom prst="rect">
            <a:avLst/>
          </a:prstGeom>
          <a:noFill/>
        </p:spPr>
        <p:txBody>
          <a:bodyPr wrap="none" rtlCol="0">
            <a:spAutoFit/>
          </a:bodyPr>
          <a:lstStyle/>
          <a:p>
            <a:r>
              <a:rPr kumimoji="1" lang="en-US" altLang="ja-JP" dirty="0"/>
              <a:t>A</a:t>
            </a:r>
          </a:p>
          <a:p>
            <a:r>
              <a:rPr kumimoji="1" lang="en-US" altLang="ja-JP" dirty="0"/>
              <a:t>C</a:t>
            </a:r>
            <a:endParaRPr kumimoji="1" lang="ja-JP" altLang="en-US" dirty="0"/>
          </a:p>
        </p:txBody>
      </p:sp>
      <p:sp>
        <p:nvSpPr>
          <p:cNvPr id="121" name="右中かっこ 120">
            <a:extLst>
              <a:ext uri="{FF2B5EF4-FFF2-40B4-BE49-F238E27FC236}">
                <a16:creationId xmlns:a16="http://schemas.microsoft.com/office/drawing/2014/main" id="{95870FC2-6678-411C-806F-C23D42091313}"/>
              </a:ext>
            </a:extLst>
          </p:cNvPr>
          <p:cNvSpPr/>
          <p:nvPr/>
        </p:nvSpPr>
        <p:spPr>
          <a:xfrm rot="5400000">
            <a:off x="7157740" y="3886158"/>
            <a:ext cx="110742" cy="130268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8343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F77B525-454F-42AE-8AD1-88D51ABDC24D}"/>
              </a:ext>
            </a:extLst>
          </p:cNvPr>
          <p:cNvSpPr txBox="1">
            <a:spLocks/>
          </p:cNvSpPr>
          <p:nvPr/>
        </p:nvSpPr>
        <p:spPr>
          <a:xfrm>
            <a:off x="0" y="0"/>
            <a:ext cx="9144000" cy="648563"/>
          </a:xfrm>
          <a:prstGeom prst="rect">
            <a:avLst/>
          </a:prstGeom>
          <a:gradFill>
            <a:gsLst>
              <a:gs pos="0">
                <a:schemeClr val="accent1">
                  <a:lumMod val="5000"/>
                  <a:lumOff val="95000"/>
                  <a:alpha val="0"/>
                </a:schemeClr>
              </a:gs>
              <a:gs pos="74000">
                <a:schemeClr val="accent4">
                  <a:lumMod val="40000"/>
                  <a:lumOff val="60000"/>
                  <a:alpha val="91000"/>
                </a:schemeClr>
              </a:gs>
              <a:gs pos="83000">
                <a:schemeClr val="accent4">
                  <a:alpha val="64000"/>
                </a:schemeClr>
              </a:gs>
              <a:gs pos="100000">
                <a:schemeClr val="accent4">
                  <a:lumMod val="75000"/>
                  <a:alpha val="52000"/>
                </a:schemeClr>
              </a:gs>
            </a:gsLst>
            <a:lin ang="5400000" scaled="1"/>
          </a:gradFill>
          <a:ln w="19050">
            <a:solidFill>
              <a:schemeClr val="tx1">
                <a:lumMod val="65000"/>
                <a:lumOff val="35000"/>
              </a:schemeClr>
            </a:solidFill>
            <a:prstDash val="sysDot"/>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t>ヒトの</a:t>
            </a:r>
            <a:r>
              <a:rPr lang="en-US" altLang="ja-JP" sz="3200" dirty="0"/>
              <a:t>Exome</a:t>
            </a:r>
            <a:r>
              <a:rPr lang="ja-JP" altLang="en-US" sz="3200" dirty="0"/>
              <a:t>データでの例</a:t>
            </a:r>
          </a:p>
        </p:txBody>
      </p:sp>
      <p:sp>
        <p:nvSpPr>
          <p:cNvPr id="33" name="テキスト ボックス 32">
            <a:extLst>
              <a:ext uri="{FF2B5EF4-FFF2-40B4-BE49-F238E27FC236}">
                <a16:creationId xmlns:a16="http://schemas.microsoft.com/office/drawing/2014/main" id="{4E11A4DD-C6BF-4B83-90DE-2B43D1E62AC3}"/>
              </a:ext>
            </a:extLst>
          </p:cNvPr>
          <p:cNvSpPr txBox="1"/>
          <p:nvPr/>
        </p:nvSpPr>
        <p:spPr>
          <a:xfrm rot="16200000">
            <a:off x="1288224" y="3067500"/>
            <a:ext cx="2390398" cy="369332"/>
          </a:xfrm>
          <a:prstGeom prst="rect">
            <a:avLst/>
          </a:prstGeom>
          <a:noFill/>
        </p:spPr>
        <p:txBody>
          <a:bodyPr wrap="none" rtlCol="0">
            <a:spAutoFit/>
          </a:bodyPr>
          <a:lstStyle/>
          <a:p>
            <a:r>
              <a:rPr kumimoji="1" lang="ja-JP" altLang="en-US" dirty="0"/>
              <a:t>メンデルエラー率 </a:t>
            </a:r>
            <a:r>
              <a:rPr kumimoji="1" lang="en-US" altLang="ja-JP" dirty="0"/>
              <a:t>(%)</a:t>
            </a:r>
            <a:endParaRPr kumimoji="1" lang="ja-JP" altLang="en-US" dirty="0"/>
          </a:p>
        </p:txBody>
      </p:sp>
      <p:sp>
        <p:nvSpPr>
          <p:cNvPr id="8" name="テキスト ボックス 7">
            <a:extLst>
              <a:ext uri="{FF2B5EF4-FFF2-40B4-BE49-F238E27FC236}">
                <a16:creationId xmlns:a16="http://schemas.microsoft.com/office/drawing/2014/main" id="{E75C03F2-6D53-4ED5-905D-543CA51A891D}"/>
              </a:ext>
            </a:extLst>
          </p:cNvPr>
          <p:cNvSpPr txBox="1"/>
          <p:nvPr/>
        </p:nvSpPr>
        <p:spPr>
          <a:xfrm>
            <a:off x="714702" y="738467"/>
            <a:ext cx="7262649" cy="1200329"/>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ヒトの親子</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人のペアが揃っている</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家系の</a:t>
            </a:r>
            <a:r>
              <a:rPr lang="en-US" altLang="ja-JP" dirty="0">
                <a:latin typeface="メイリオ" panose="020B0604030504040204" pitchFamily="50" charset="-128"/>
                <a:ea typeface="メイリオ" panose="020B0604030504040204" pitchFamily="50" charset="-128"/>
              </a:rPr>
              <a:t>Exome</a:t>
            </a:r>
            <a:r>
              <a:rPr lang="ja-JP" altLang="en-US" dirty="0">
                <a:latin typeface="メイリオ" panose="020B0604030504040204" pitchFamily="50" charset="-128"/>
                <a:ea typeface="メイリオ" panose="020B0604030504040204" pitchFamily="50" charset="-128"/>
              </a:rPr>
              <a:t>データを用いて、正しい親の場合のメンデルエラー率や、血縁関係のない検体を仮想的に親とした場合のメンデルエラー率を計算</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東京医療センターより提供</a:t>
            </a:r>
            <a:r>
              <a:rPr lang="en-US" altLang="ja-JP" dirty="0">
                <a:latin typeface="メイリオ" panose="020B0604030504040204" pitchFamily="50" charset="-128"/>
                <a:ea typeface="メイリオ" panose="020B0604030504040204" pitchFamily="50" charset="-128"/>
              </a:rPr>
              <a:t>)</a:t>
            </a:r>
          </a:p>
        </p:txBody>
      </p:sp>
      <p:graphicFrame>
        <p:nvGraphicFramePr>
          <p:cNvPr id="28" name="グラフ 27">
            <a:extLst>
              <a:ext uri="{FF2B5EF4-FFF2-40B4-BE49-F238E27FC236}">
                <a16:creationId xmlns:a16="http://schemas.microsoft.com/office/drawing/2014/main" id="{E6DECD21-4A21-4073-BB8F-0EB5CB50F5BC}"/>
              </a:ext>
            </a:extLst>
          </p:cNvPr>
          <p:cNvGraphicFramePr>
            <a:graphicFrameLocks/>
          </p:cNvGraphicFramePr>
          <p:nvPr>
            <p:extLst>
              <p:ext uri="{D42A27DB-BD31-4B8C-83A1-F6EECF244321}">
                <p14:modId xmlns:p14="http://schemas.microsoft.com/office/powerpoint/2010/main" val="1217116787"/>
              </p:ext>
            </p:extLst>
          </p:nvPr>
        </p:nvGraphicFramePr>
        <p:xfrm>
          <a:off x="2803309" y="2068744"/>
          <a:ext cx="4167189" cy="4105275"/>
        </p:xfrm>
        <a:graphic>
          <a:graphicData uri="http://schemas.openxmlformats.org/drawingml/2006/chart">
            <c:chart xmlns:c="http://schemas.openxmlformats.org/drawingml/2006/chart" xmlns:r="http://schemas.openxmlformats.org/officeDocument/2006/relationships" r:id="rId3"/>
          </a:graphicData>
        </a:graphic>
      </p:graphicFrame>
      <p:sp>
        <p:nvSpPr>
          <p:cNvPr id="32" name="正方形/長方形 31">
            <a:extLst>
              <a:ext uri="{FF2B5EF4-FFF2-40B4-BE49-F238E27FC236}">
                <a16:creationId xmlns:a16="http://schemas.microsoft.com/office/drawing/2014/main" id="{12193AFA-02A2-483D-9D6C-906B054EAD43}"/>
              </a:ext>
            </a:extLst>
          </p:cNvPr>
          <p:cNvSpPr/>
          <p:nvPr/>
        </p:nvSpPr>
        <p:spPr>
          <a:xfrm>
            <a:off x="303703" y="6119533"/>
            <a:ext cx="8681777"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ja-JP" altLang="en-US" dirty="0">
                <a:latin typeface="メイリオ" panose="020B0604030504040204" pitchFamily="50" charset="-128"/>
                <a:ea typeface="メイリオ" panose="020B0604030504040204" pitchFamily="50" charset="-128"/>
              </a:rPr>
              <a:t>両親とも正しい検体が用いられた場合に、最もメンデルエラー率が低くなることが確認された</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37885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24446</TotalTime>
  <Words>1652</Words>
  <Application>Microsoft Office PowerPoint</Application>
  <PresentationFormat>画面に合わせる (4:3)</PresentationFormat>
  <Paragraphs>263</Paragraphs>
  <Slides>18</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親子関係の不明なアコヤガイの連鎖解析 データを用いた染色体レベルのゲノム構築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連鎖解析データから スキャフォルドを伸長する 新規ソフトウェアSELDLAの開発</dc:title>
  <dc:creator>和敏 吉武</dc:creator>
  <cp:lastModifiedBy>吉武 和敏</cp:lastModifiedBy>
  <cp:revision>12</cp:revision>
  <dcterms:created xsi:type="dcterms:W3CDTF">2019-01-10T06:13:57Z</dcterms:created>
  <dcterms:modified xsi:type="dcterms:W3CDTF">2019-09-20T22:38:29Z</dcterms:modified>
</cp:coreProperties>
</file>